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772" r:id="rId1"/>
  </p:sldMasterIdLst>
  <p:notesMasterIdLst>
    <p:notesMasterId r:id="rId33"/>
  </p:notesMasterIdLst>
  <p:sldIdLst>
    <p:sldId id="256" r:id="rId2"/>
    <p:sldId id="286" r:id="rId3"/>
    <p:sldId id="257" r:id="rId4"/>
    <p:sldId id="287" r:id="rId5"/>
    <p:sldId id="261" r:id="rId6"/>
    <p:sldId id="288" r:id="rId7"/>
    <p:sldId id="289" r:id="rId8"/>
    <p:sldId id="263" r:id="rId9"/>
    <p:sldId id="292" r:id="rId10"/>
    <p:sldId id="258" r:id="rId11"/>
    <p:sldId id="294" r:id="rId12"/>
    <p:sldId id="296" r:id="rId13"/>
    <p:sldId id="327" r:id="rId14"/>
    <p:sldId id="299" r:id="rId15"/>
    <p:sldId id="300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28" r:id="rId25"/>
    <p:sldId id="312" r:id="rId26"/>
    <p:sldId id="331" r:id="rId27"/>
    <p:sldId id="278" r:id="rId28"/>
    <p:sldId id="330" r:id="rId29"/>
    <p:sldId id="332" r:id="rId30"/>
    <p:sldId id="321" r:id="rId31"/>
    <p:sldId id="285" r:id="rId32"/>
  </p:sldIdLst>
  <p:sldSz cx="9144000" cy="5143500" type="screen16x9"/>
  <p:notesSz cx="6797675" cy="9926638"/>
  <p:embeddedFontLst>
    <p:embeddedFont>
      <p:font typeface="Roboto Condensed" charset="0"/>
      <p:regular r:id="rId34"/>
      <p:bold r:id="rId35"/>
      <p:italic r:id="rId36"/>
      <p:boldItalic r:id="rId37"/>
    </p:embeddedFont>
    <p:embeddedFont>
      <p:font typeface="Microsoft YaHei" pitchFamily="34" charset="-122"/>
      <p:regular r:id="rId38"/>
      <p:bold r:id="rId39"/>
    </p:embeddedFont>
    <p:embeddedFont>
      <p:font typeface="Calibri" pitchFamily="34" charset="0"/>
      <p:regular r:id="rId40"/>
      <p:bold r:id="rId41"/>
      <p:italic r:id="rId42"/>
      <p:boldItalic r:id="rId43"/>
    </p:embeddedFont>
    <p:embeddedFont>
      <p:font typeface="Wingdings 3" pitchFamily="18" charset="2"/>
      <p:regular r:id="rId44"/>
    </p:embeddedFont>
    <p:embeddedFont>
      <p:font typeface="Trebuchet MS" pitchFamily="34" charset="0"/>
      <p:regular r:id="rId45"/>
      <p:bold r:id="rId46"/>
      <p:italic r:id="rId47"/>
      <p:boldItalic r:id="rId48"/>
    </p:embeddedFont>
    <p:embeddedFont>
      <p:font typeface="Arial Narrow" pitchFamily="34" charset="0"/>
      <p:regular r:id="rId49"/>
      <p:bold r:id="rId50"/>
      <p:italic r:id="rId51"/>
      <p:boldItalic r:id="rId52"/>
    </p:embeddedFont>
    <p:embeddedFont>
      <p:font typeface="Roboto Condensed Light" charset="0"/>
      <p:regular r:id="rId53"/>
      <p:bold r:id="rId54"/>
      <p:italic r:id="rId55"/>
      <p:boldItalic r:id="rId56"/>
    </p:embeddedFont>
    <p:embeddedFont>
      <p:font typeface="Georgia" pitchFamily="18" charset="0"/>
      <p:regular r:id="rId57"/>
      <p:bold r:id="rId58"/>
      <p:italic r:id="rId59"/>
      <p:boldItalic r:id="rId6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C0F624D-7D9B-4EEC-A3A7-8023BDEE7884}">
          <p14:sldIdLst>
            <p14:sldId id="256"/>
            <p14:sldId id="286"/>
            <p14:sldId id="257"/>
            <p14:sldId id="287"/>
            <p14:sldId id="261"/>
            <p14:sldId id="288"/>
            <p14:sldId id="289"/>
            <p14:sldId id="263"/>
            <p14:sldId id="292"/>
            <p14:sldId id="258"/>
            <p14:sldId id="294"/>
            <p14:sldId id="296"/>
            <p14:sldId id="327"/>
            <p14:sldId id="299"/>
            <p14:sldId id="300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28"/>
            <p14:sldId id="312"/>
            <p14:sldId id="331"/>
            <p14:sldId id="278"/>
            <p14:sldId id="330"/>
            <p14:sldId id="332"/>
            <p14:sldId id="321"/>
            <p14:sldId id="285"/>
          </p14:sldIdLst>
        </p14:section>
        <p14:section name="Раздел без заголовка" id="{20973F6F-6D09-4BC5-A9DC-D07F2B3B3695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800"/>
    <a:srgbClr val="000000"/>
    <a:srgbClr val="2632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25D08E4-4CB9-4A25-91DF-C19B82DA8EF8}">
  <a:tblStyle styleId="{025D08E4-4CB9-4A25-91DF-C19B82DA8EF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4" y="-6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font" Target="fonts/font17.fntdata"/><Relationship Id="rId55" Type="http://schemas.openxmlformats.org/officeDocument/2006/relationships/font" Target="fonts/font22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54" Type="http://schemas.openxmlformats.org/officeDocument/2006/relationships/font" Target="fonts/font21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font" Target="fonts/font20.fntdata"/><Relationship Id="rId58" Type="http://schemas.openxmlformats.org/officeDocument/2006/relationships/font" Target="fonts/font2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font" Target="fonts/font16.fntdata"/><Relationship Id="rId57" Type="http://schemas.openxmlformats.org/officeDocument/2006/relationships/font" Target="fonts/font24.fntdata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52" Type="http://schemas.openxmlformats.org/officeDocument/2006/relationships/font" Target="fonts/font19.fntdata"/><Relationship Id="rId60" Type="http://schemas.openxmlformats.org/officeDocument/2006/relationships/font" Target="fonts/font2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56" Type="http://schemas.openxmlformats.org/officeDocument/2006/relationships/font" Target="fonts/font23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59" Type="http://schemas.openxmlformats.org/officeDocument/2006/relationships/font" Target="fonts/font2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93918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35ed75ccf_011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g657edcabb3_95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5" name="Google Shape;1445;g657edcabb3_95_5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5f391192_04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f391192_01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35f391192_07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5f391192_0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CFF58-EC7D-45C4-BCE5-D287AA6EF1DE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A05F8-F005-4AD3-9FFC-FCC104F84F3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7"/>
          <p:cNvSpPr txBox="1">
            <a:spLocks noGrp="1"/>
          </p:cNvSpPr>
          <p:nvPr>
            <p:ph type="body" idx="1"/>
          </p:nvPr>
        </p:nvSpPr>
        <p:spPr>
          <a:xfrm>
            <a:off x="870450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1" name="Google Shape;121;p7"/>
          <p:cNvSpPr txBox="1">
            <a:spLocks noGrp="1"/>
          </p:cNvSpPr>
          <p:nvPr>
            <p:ph type="body" idx="2"/>
          </p:nvPr>
        </p:nvSpPr>
        <p:spPr>
          <a:xfrm>
            <a:off x="3233637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2" name="Google Shape;122;p7"/>
          <p:cNvSpPr txBox="1">
            <a:spLocks noGrp="1"/>
          </p:cNvSpPr>
          <p:nvPr>
            <p:ph type="body" idx="3"/>
          </p:nvPr>
        </p:nvSpPr>
        <p:spPr>
          <a:xfrm>
            <a:off x="5540650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3" name="Google Shape;123;p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3/29/2023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3/29/2023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3/29/2023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5D48070-6A81-47D0-9810-1540B9FEFF61}" type="datetime1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elstat.gov.by/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3415" y="131069"/>
            <a:ext cx="8969450" cy="684801"/>
          </a:xfrm>
          <a:prstGeom prst="rect">
            <a:avLst/>
          </a:prstGeom>
        </p:spPr>
        <p:txBody>
          <a:bodyPr wrap="square" lIns="68571" tIns="34289" rIns="68571" bIns="34289">
            <a:spAutoFit/>
          </a:bodyPr>
          <a:lstStyle/>
          <a:p>
            <a:pPr algn="ctr" defTabSz="192854">
              <a:defRPr/>
            </a:pPr>
            <a:r>
              <a:rPr lang="ru-RU" sz="2000" b="1" dirty="0">
                <a:ln w="3175" cmpd="sng">
                  <a:noFill/>
                </a:ln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НАЦИОНАЛЬНЫЙ  СТАТИСТИЧЕСКИЙ  КОМИТЕТ  </a:t>
            </a:r>
            <a:r>
              <a:rPr lang="ru-RU" sz="2000" b="1" dirty="0" smtClean="0">
                <a:ln w="3175" cmpd="sng">
                  <a:noFill/>
                </a:ln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/>
            </a:r>
            <a:br>
              <a:rPr lang="ru-RU" sz="2000" b="1" dirty="0" smtClean="0">
                <a:ln w="3175" cmpd="sng">
                  <a:noFill/>
                </a:ln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</a:br>
            <a:r>
              <a:rPr lang="ru-RU" sz="2000" b="1" dirty="0" smtClean="0">
                <a:ln w="3175" cmpd="sng">
                  <a:noFill/>
                </a:ln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РЕСПУБЛИКИ  </a:t>
            </a:r>
            <a:r>
              <a:rPr lang="ru-RU" sz="2000" b="1" dirty="0">
                <a:ln w="3175" cmpd="sng">
                  <a:noFill/>
                </a:ln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БЕЛАРУСЬ</a:t>
            </a:r>
          </a:p>
        </p:txBody>
      </p:sp>
      <p:pic>
        <p:nvPicPr>
          <p:cNvPr id="6" name="Picture 4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1069"/>
            <a:ext cx="733887" cy="73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15665" y="815870"/>
            <a:ext cx="9159665" cy="623246"/>
          </a:xfrm>
          <a:prstGeom prst="rect">
            <a:avLst/>
          </a:prstGeom>
        </p:spPr>
        <p:txBody>
          <a:bodyPr wrap="square" lIns="68571" tIns="34289" rIns="68571" bIns="34289">
            <a:spAutoFit/>
          </a:bodyPr>
          <a:lstStyle/>
          <a:p>
            <a:pPr algn="ctr" defTabSz="192854">
              <a:defRPr/>
            </a:pPr>
            <a:r>
              <a:rPr lang="ru-RU" sz="1800" b="1" dirty="0">
                <a:ln w="3175" cmpd="sng">
                  <a:noFill/>
                </a:ln>
                <a:solidFill>
                  <a:srgbClr val="0070C0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ГЛАВНОЕ СТАТИСТИЧЕСКОЕ УПРАВЛЕНИЕ </a:t>
            </a:r>
            <a:br>
              <a:rPr lang="ru-RU" sz="1800" b="1" dirty="0">
                <a:ln w="3175" cmpd="sng">
                  <a:noFill/>
                </a:ln>
                <a:solidFill>
                  <a:srgbClr val="0070C0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</a:br>
            <a:r>
              <a:rPr lang="ru-RU" sz="1800" b="1" dirty="0">
                <a:ln w="3175" cmpd="sng">
                  <a:noFill/>
                </a:ln>
                <a:solidFill>
                  <a:srgbClr val="0070C0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ГОРОДА МИНСКА</a:t>
            </a:r>
          </a:p>
        </p:txBody>
      </p:sp>
      <p:sp>
        <p:nvSpPr>
          <p:cNvPr id="5" name="Google Shape;184;p11"/>
          <p:cNvSpPr txBox="1">
            <a:spLocks noGrp="1"/>
          </p:cNvSpPr>
          <p:nvPr>
            <p:ph type="ctrTitle"/>
          </p:nvPr>
        </p:nvSpPr>
        <p:spPr>
          <a:xfrm>
            <a:off x="513139" y="1507649"/>
            <a:ext cx="8130001" cy="28069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altLang="ru-RU" sz="2700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Порядок составления </a:t>
            </a:r>
            <a:r>
              <a:rPr lang="ru-RU" sz="2700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представления </a:t>
            </a:r>
            <a:r>
              <a:rPr lang="ru-RU" altLang="ru-RU" sz="2700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государственной статистической отчетности      по форме 4-тр (автотранс) </a:t>
            </a:r>
            <a:br>
              <a:rPr lang="ru-RU" altLang="ru-RU" sz="2700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700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«Отчет об использовании автомобильного транспорта»</a:t>
            </a:r>
            <a:endParaRPr sz="2700" dirty="0">
              <a:ln w="12700">
                <a:solidFill>
                  <a:schemeClr val="tx2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"/>
          <p:cNvSpPr txBox="1">
            <a:spLocks noGrp="1"/>
          </p:cNvSpPr>
          <p:nvPr>
            <p:ph type="sldNum" sz="quarter" idx="12"/>
          </p:nvPr>
        </p:nvSpPr>
        <p:spPr>
          <a:xfrm>
            <a:off x="7236296" y="4803998"/>
            <a:ext cx="1828800" cy="27384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Times New Roman" pitchFamily="18" charset="0"/>
                <a:cs typeface="Times New Roman" pitchFamily="18" charset="0"/>
              </a:rPr>
              <a:t>10</a:t>
            </a:fld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3" name="Google Shape;213;p13"/>
          <p:cNvSpPr txBox="1">
            <a:spLocks noGrp="1"/>
          </p:cNvSpPr>
          <p:nvPr>
            <p:ph type="ctrTitle" idx="4294967295"/>
          </p:nvPr>
        </p:nvSpPr>
        <p:spPr>
          <a:xfrm>
            <a:off x="0" y="1739709"/>
            <a:ext cx="9144000" cy="11604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dirty="0" smtClean="0">
                <a:solidFill>
                  <a:schemeClr val="accent5"/>
                </a:solidFill>
              </a:rPr>
              <a:t>Обратите внимание!</a:t>
            </a:r>
            <a:endParaRPr sz="5400" dirty="0">
              <a:solidFill>
                <a:schemeClr val="accent5"/>
              </a:solidFill>
            </a:endParaRPr>
          </a:p>
        </p:txBody>
      </p:sp>
      <p:sp>
        <p:nvSpPr>
          <p:cNvPr id="214" name="Google Shape;214;p13"/>
          <p:cNvSpPr txBox="1">
            <a:spLocks noGrp="1"/>
          </p:cNvSpPr>
          <p:nvPr>
            <p:ph type="subTitle" idx="4294967295"/>
          </p:nvPr>
        </p:nvSpPr>
        <p:spPr>
          <a:xfrm>
            <a:off x="323528" y="2859782"/>
            <a:ext cx="8568952" cy="194399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/>
              <a:t>Отчет </a:t>
            </a:r>
            <a:r>
              <a:rPr lang="ru-RU" sz="2000" b="1" dirty="0" smtClean="0"/>
              <a:t>заполняется </a:t>
            </a:r>
            <a:r>
              <a:rPr lang="ru-RU" sz="2000" b="1" dirty="0" smtClean="0">
                <a:solidFill>
                  <a:schemeClr val="accent5"/>
                </a:solidFill>
              </a:rPr>
              <a:t>за чистый квартал, </a:t>
            </a:r>
            <a:r>
              <a:rPr lang="ru-RU" sz="2000" b="1" dirty="0" smtClean="0"/>
              <a:t>без </a:t>
            </a:r>
            <a:r>
              <a:rPr lang="ru-RU" sz="2000" b="1" dirty="0" smtClean="0"/>
              <a:t>нарастания</a:t>
            </a:r>
            <a:br>
              <a:rPr lang="ru-RU" sz="2000" b="1" dirty="0" smtClean="0"/>
            </a:br>
            <a:endParaRPr lang="ru-RU" sz="2000" b="1" dirty="0" smtClean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ru-RU" sz="20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/>
              <a:t>Показатели </a:t>
            </a:r>
            <a:r>
              <a:rPr lang="ru-RU" sz="2000" b="1" dirty="0" smtClean="0"/>
              <a:t>отчета заполняются </a:t>
            </a:r>
            <a:r>
              <a:rPr lang="ru-RU" sz="2000" b="1" dirty="0" smtClean="0">
                <a:solidFill>
                  <a:schemeClr val="accent5"/>
                </a:solidFill>
              </a:rPr>
              <a:t>с одним знаком после </a:t>
            </a:r>
            <a:r>
              <a:rPr lang="ru-RU" sz="2000" b="1" dirty="0" smtClean="0">
                <a:solidFill>
                  <a:schemeClr val="accent5"/>
                </a:solidFill>
              </a:rPr>
              <a:t>запятой</a:t>
            </a:r>
            <a:endParaRPr lang="ru-RU" sz="2000" b="1" dirty="0" smtClean="0">
              <a:solidFill>
                <a:schemeClr val="accent5"/>
              </a:solidFill>
            </a:endParaRPr>
          </a:p>
        </p:txBody>
      </p:sp>
      <p:sp>
        <p:nvSpPr>
          <p:cNvPr id="6" name="Google Shape;769;p37"/>
          <p:cNvSpPr/>
          <p:nvPr/>
        </p:nvSpPr>
        <p:spPr>
          <a:xfrm>
            <a:off x="3563325" y="51470"/>
            <a:ext cx="1872208" cy="1664228"/>
          </a:xfrm>
          <a:custGeom>
            <a:avLst/>
            <a:gdLst/>
            <a:ahLst/>
            <a:cxnLst/>
            <a:rect l="l" t="t" r="r" b="b"/>
            <a:pathLst>
              <a:path w="16221" h="14176" fill="none" extrusionOk="0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w="1217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11510"/>
            <a:ext cx="8928992" cy="7662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SzPts val="2000"/>
              <a:buNone/>
            </a:pPr>
            <a:r>
              <a:rPr lang="ru-RU" sz="2200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Порядок заполнения таблицы 1</a:t>
            </a:r>
            <a:br>
              <a:rPr lang="ru-RU" sz="2200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«Работа и использование грузовых транспортных средств»</a:t>
            </a:r>
            <a:br>
              <a:rPr lang="ru-RU" sz="2200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n w="12700">
                <a:solidFill>
                  <a:schemeClr val="tx2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236271" y="4809321"/>
            <a:ext cx="1828800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Times New Roman" pitchFamily="18" charset="0"/>
                <a:cs typeface="Times New Roman" pitchFamily="18" charset="0"/>
              </a:rPr>
              <a:t>11</a:t>
            </a:fld>
            <a:endParaRPr lang="en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695487"/>
              </p:ext>
            </p:extLst>
          </p:nvPr>
        </p:nvGraphicFramePr>
        <p:xfrm>
          <a:off x="288072" y="1743790"/>
          <a:ext cx="4932000" cy="2268120"/>
        </p:xfrm>
        <a:graphic>
          <a:graphicData uri="http://schemas.openxmlformats.org/drawingml/2006/table">
            <a:tbl>
              <a:tblPr>
                <a:tableStyleId>{025D08E4-4CB9-4A25-91DF-C19B82DA8EF8}</a:tableStyleId>
              </a:tblPr>
              <a:tblGrid>
                <a:gridCol w="1692000"/>
                <a:gridCol w="540000"/>
                <a:gridCol w="900000"/>
                <a:gridCol w="900000"/>
                <a:gridCol w="900000"/>
              </a:tblGrid>
              <a:tr h="936000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ru-RU" sz="1000" b="0" i="0" u="none" strike="noStrike" cap="none" dirty="0" smtClean="0">
                        <a:solidFill>
                          <a:schemeClr val="tx1"/>
                        </a:solidFill>
                        <a:latin typeface="Roboto Condensed Light"/>
                        <a:ea typeface="Roboto Condensed Light"/>
                        <a:cs typeface="Roboto Condensed Light"/>
                        <a:sym typeface="Roboto Condensed Light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dirty="0" smtClean="0">
                          <a:solidFill>
                            <a:schemeClr val="tx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Наименование </a:t>
                      </a:r>
                      <a:r>
                        <a:rPr lang="ru-RU" sz="1000" b="0" i="0" u="none" strike="noStrike" cap="none" dirty="0">
                          <a:solidFill>
                            <a:schemeClr val="tx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показателя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ru-RU" sz="1000" b="0" i="0" u="none" strike="noStrike" cap="none" dirty="0" smtClean="0">
                        <a:solidFill>
                          <a:schemeClr val="tx1"/>
                        </a:solidFill>
                        <a:latin typeface="Roboto Condensed Light"/>
                        <a:ea typeface="Roboto Condensed Light"/>
                        <a:cs typeface="Roboto Condensed Light"/>
                        <a:sym typeface="Roboto Condensed Light"/>
                      </a:endParaRPr>
                    </a:p>
                    <a:p>
                      <a:pPr indent="68580"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dirty="0" smtClean="0">
                          <a:solidFill>
                            <a:schemeClr val="tx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Код </a:t>
                      </a:r>
                      <a:r>
                        <a:rPr lang="ru-RU" sz="1000" b="0" i="0" u="none" strike="noStrike" cap="none" dirty="0">
                          <a:solidFill>
                            <a:schemeClr val="tx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строки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ru-RU" sz="1000" b="0" i="0" u="none" strike="noStrike" cap="none" dirty="0" smtClean="0">
                        <a:solidFill>
                          <a:schemeClr val="tx1"/>
                        </a:solidFill>
                        <a:latin typeface="Roboto Condensed Light"/>
                        <a:ea typeface="Roboto Condensed Light"/>
                        <a:cs typeface="Roboto Condensed Light"/>
                        <a:sym typeface="Roboto Condensed Light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dirty="0" smtClean="0">
                          <a:solidFill>
                            <a:schemeClr val="tx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Единица </a:t>
                      </a:r>
                      <a:r>
                        <a:rPr lang="ru-RU" sz="1000" b="0" i="0" u="none" strike="noStrike" cap="none" dirty="0">
                          <a:solidFill>
                            <a:schemeClr val="tx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измерения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ru-RU" sz="1000" b="0" i="0" u="none" strike="noStrike" cap="none" dirty="0" smtClean="0">
                        <a:solidFill>
                          <a:schemeClr val="tx1"/>
                        </a:solidFill>
                        <a:latin typeface="Roboto Condensed Light"/>
                        <a:ea typeface="Roboto Condensed Light"/>
                        <a:cs typeface="Roboto Condensed Light"/>
                        <a:sym typeface="Roboto Condensed Light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dirty="0" smtClean="0">
                          <a:solidFill>
                            <a:schemeClr val="tx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За </a:t>
                      </a:r>
                      <a:r>
                        <a:rPr lang="ru-RU" sz="1000" b="0" i="0" u="none" strike="noStrike" cap="none" dirty="0">
                          <a:solidFill>
                            <a:schemeClr val="tx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отчетный квартал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ru-RU" sz="1000" b="0" i="0" u="none" strike="noStrike" cap="none" dirty="0" smtClean="0">
                        <a:solidFill>
                          <a:schemeClr val="tx1"/>
                        </a:solidFill>
                        <a:latin typeface="Roboto Condensed Light"/>
                        <a:ea typeface="Roboto Condensed Light"/>
                        <a:cs typeface="Roboto Condensed Light"/>
                        <a:sym typeface="Roboto Condensed Light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dirty="0" smtClean="0">
                          <a:solidFill>
                            <a:schemeClr val="tx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За </a:t>
                      </a:r>
                      <a:r>
                        <a:rPr lang="ru-RU" sz="1000" b="0" i="0" u="none" strike="noStrike" cap="none" dirty="0">
                          <a:solidFill>
                            <a:schemeClr val="tx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соответ-</a:t>
                      </a:r>
                    </a:p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dirty="0">
                          <a:solidFill>
                            <a:schemeClr val="tx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ствующий квартал предыдущего года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144120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b="0" i="0" u="none" strike="noStrike" cap="none" dirty="0">
                          <a:solidFill>
                            <a:schemeClr val="tx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А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b="0" i="0" u="none" strike="noStrike" cap="none" dirty="0">
                          <a:solidFill>
                            <a:schemeClr val="tx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Б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b="0" i="0" u="none" strike="noStrike" cap="none" dirty="0">
                          <a:solidFill>
                            <a:schemeClr val="tx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В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b="0" i="0" u="none" strike="noStrike" cap="none" dirty="0">
                          <a:solidFill>
                            <a:schemeClr val="tx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b="0" i="0" u="none" strike="noStrike" cap="none" dirty="0">
                          <a:solidFill>
                            <a:schemeClr val="tx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endParaRPr lang="ru-RU" sz="1000" b="0" i="0" u="none" strike="noStrike" cap="none" dirty="0" smtClean="0">
                        <a:solidFill>
                          <a:schemeClr val="tx1"/>
                        </a:solidFill>
                        <a:latin typeface="Roboto Condensed Light"/>
                        <a:ea typeface="Roboto Condensed Light"/>
                        <a:cs typeface="Roboto Condensed Light"/>
                        <a:sym typeface="Roboto Condensed Light"/>
                      </a:endParaRPr>
                    </a:p>
                    <a:p>
                      <a:pPr algn="just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ru-RU" sz="1000" b="0" i="0" u="none" strike="noStrike" cap="none" dirty="0" smtClean="0">
                          <a:solidFill>
                            <a:schemeClr val="tx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Перевезено </a:t>
                      </a:r>
                      <a:r>
                        <a:rPr lang="ru-RU" sz="1000" b="0" i="0" u="none" strike="noStrike" cap="none" dirty="0">
                          <a:solidFill>
                            <a:schemeClr val="tx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грузов</a:t>
                      </a:r>
                      <a:r>
                        <a:rPr lang="ru-RU" sz="1000" b="0" i="0" u="none" strike="noStrike" cap="none" dirty="0" smtClean="0">
                          <a:solidFill>
                            <a:schemeClr val="tx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…………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ru-RU" sz="1000" b="0" i="0" u="none" strike="noStrike" cap="none" dirty="0" smtClean="0">
                        <a:solidFill>
                          <a:schemeClr val="tx1"/>
                        </a:solidFill>
                        <a:latin typeface="Roboto Condensed Light"/>
                        <a:ea typeface="Roboto Condensed Light"/>
                        <a:cs typeface="Roboto Condensed Light"/>
                        <a:sym typeface="Roboto Condensed Light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b="0" i="0" u="none" strike="noStrike" cap="none" dirty="0" smtClean="0">
                          <a:solidFill>
                            <a:schemeClr val="tx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01</a:t>
                      </a:r>
                      <a:endParaRPr lang="ru-RU" sz="1000" b="0" i="0" u="none" strike="noStrike" cap="none" dirty="0">
                        <a:solidFill>
                          <a:schemeClr val="tx1"/>
                        </a:solidFill>
                        <a:latin typeface="Roboto Condensed Light"/>
                        <a:ea typeface="Roboto Condensed Light"/>
                        <a:cs typeface="Roboto Condensed Light"/>
                        <a:sym typeface="Roboto Condensed Light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ru-RU" sz="1000" b="0" i="0" u="none" strike="noStrike" cap="none" dirty="0" smtClean="0">
                        <a:solidFill>
                          <a:schemeClr val="tx1"/>
                        </a:solidFill>
                        <a:latin typeface="Roboto Condensed Light"/>
                        <a:ea typeface="Roboto Condensed Light"/>
                        <a:cs typeface="Roboto Condensed Light"/>
                        <a:sym typeface="Roboto Condensed Light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b="0" i="0" u="none" strike="noStrike" cap="none" dirty="0" smtClean="0">
                          <a:solidFill>
                            <a:schemeClr val="tx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тыс</a:t>
                      </a:r>
                      <a:r>
                        <a:rPr lang="ru-RU" sz="1000" b="0" i="0" u="none" strike="noStrike" cap="none" dirty="0">
                          <a:solidFill>
                            <a:schemeClr val="tx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. т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b="0" i="0" u="none" strike="noStrike" cap="none" dirty="0">
                          <a:solidFill>
                            <a:schemeClr val="tx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b="0" i="0" u="none" strike="noStrike" cap="none">
                          <a:solidFill>
                            <a:schemeClr val="tx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endParaRPr lang="ru-RU" sz="1000" b="0" i="0" u="none" strike="noStrike" cap="none" dirty="0" smtClean="0">
                        <a:solidFill>
                          <a:schemeClr val="tx1"/>
                        </a:solidFill>
                        <a:latin typeface="Roboto Condensed Light"/>
                        <a:ea typeface="Roboto Condensed Light"/>
                        <a:cs typeface="Roboto Condensed Light"/>
                        <a:sym typeface="Roboto Condensed Light"/>
                      </a:endParaRPr>
                    </a:p>
                    <a:p>
                      <a:pPr algn="just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ru-RU" sz="1000" b="0" i="0" u="none" strike="noStrike" cap="none" dirty="0" smtClean="0">
                          <a:solidFill>
                            <a:schemeClr val="tx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Грузооборот……………..…</a:t>
                      </a:r>
                      <a:endParaRPr lang="ru-RU" sz="1000" b="0" i="0" u="none" strike="noStrike" cap="none" dirty="0">
                        <a:solidFill>
                          <a:schemeClr val="tx1"/>
                        </a:solidFill>
                        <a:latin typeface="Roboto Condensed Light"/>
                        <a:ea typeface="Roboto Condensed Light"/>
                        <a:cs typeface="Roboto Condensed Light"/>
                        <a:sym typeface="Roboto Condensed Light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ru-RU" sz="1000" b="0" i="0" u="none" strike="noStrike" cap="none" dirty="0" smtClean="0">
                        <a:solidFill>
                          <a:schemeClr val="tx1"/>
                        </a:solidFill>
                        <a:latin typeface="Roboto Condensed Light"/>
                        <a:ea typeface="Roboto Condensed Light"/>
                        <a:cs typeface="Roboto Condensed Light"/>
                        <a:sym typeface="Roboto Condensed Light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b="0" i="0" u="none" strike="noStrike" cap="none" dirty="0" smtClean="0">
                          <a:solidFill>
                            <a:schemeClr val="tx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02</a:t>
                      </a:r>
                      <a:endParaRPr lang="ru-RU" sz="1000" b="0" i="0" u="none" strike="noStrike" cap="none" dirty="0">
                        <a:solidFill>
                          <a:schemeClr val="tx1"/>
                        </a:solidFill>
                        <a:latin typeface="Roboto Condensed Light"/>
                        <a:ea typeface="Roboto Condensed Light"/>
                        <a:cs typeface="Roboto Condensed Light"/>
                        <a:sym typeface="Roboto Condensed Light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ru-RU" sz="1000" b="0" i="0" u="none" strike="noStrike" cap="none" dirty="0" smtClean="0">
                        <a:solidFill>
                          <a:schemeClr val="tx1"/>
                        </a:solidFill>
                        <a:latin typeface="Roboto Condensed Light"/>
                        <a:ea typeface="Roboto Condensed Light"/>
                        <a:cs typeface="Roboto Condensed Light"/>
                        <a:sym typeface="Roboto Condensed Light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b="0" i="0" u="none" strike="noStrike" cap="none" dirty="0" smtClean="0">
                          <a:solidFill>
                            <a:schemeClr val="tx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тыс</a:t>
                      </a:r>
                      <a:r>
                        <a:rPr lang="ru-RU" sz="1000" b="0" i="0" u="none" strike="noStrike" cap="none" dirty="0">
                          <a:solidFill>
                            <a:schemeClr val="tx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. т.км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b="0" i="0" u="none" strike="noStrike" cap="none" dirty="0">
                          <a:solidFill>
                            <a:schemeClr val="tx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b="0" i="0" u="none" strike="noStrike" cap="none" dirty="0">
                          <a:solidFill>
                            <a:schemeClr val="tx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ru-RU" sz="1000" b="0" i="0" u="none" strike="noStrike" cap="none" dirty="0" smtClean="0">
                        <a:solidFill>
                          <a:schemeClr val="tx1"/>
                        </a:solidFill>
                        <a:latin typeface="Roboto Condensed Light"/>
                        <a:ea typeface="Roboto Condensed Light"/>
                        <a:cs typeface="Roboto Condensed Light"/>
                        <a:sym typeface="Roboto Condensed Light"/>
                      </a:endParaRPr>
                    </a:p>
                    <a:p>
                      <a:pPr algn="just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b="0" i="0" u="none" strike="noStrike" cap="none" dirty="0" smtClean="0">
                          <a:solidFill>
                            <a:schemeClr val="tx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Общий </a:t>
                      </a:r>
                      <a:r>
                        <a:rPr lang="ru-RU" sz="1000" b="0" i="0" u="none" strike="noStrike" cap="none" dirty="0">
                          <a:solidFill>
                            <a:schemeClr val="tx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пробег</a:t>
                      </a:r>
                      <a:r>
                        <a:rPr lang="ru-RU" sz="1000" b="0" i="0" u="none" strike="noStrike" cap="none" dirty="0" smtClean="0">
                          <a:solidFill>
                            <a:schemeClr val="tx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………………</a:t>
                      </a:r>
                      <a:endParaRPr lang="ru-RU" sz="1000" b="0" i="0" u="none" strike="noStrike" cap="none" dirty="0">
                        <a:solidFill>
                          <a:schemeClr val="tx1"/>
                        </a:solidFill>
                        <a:latin typeface="Roboto Condensed Light"/>
                        <a:ea typeface="Roboto Condensed Light"/>
                        <a:cs typeface="Roboto Condensed Light"/>
                        <a:sym typeface="Roboto Condensed Light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ru-RU" sz="1000" b="0" i="0" u="none" strike="noStrike" cap="none" dirty="0" smtClean="0">
                        <a:solidFill>
                          <a:schemeClr val="tx1"/>
                        </a:solidFill>
                        <a:latin typeface="Roboto Condensed Light"/>
                        <a:ea typeface="Roboto Condensed Light"/>
                        <a:cs typeface="Roboto Condensed Light"/>
                        <a:sym typeface="Roboto Condensed Light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b="0" i="0" u="none" strike="noStrike" cap="none" dirty="0" smtClean="0">
                          <a:solidFill>
                            <a:schemeClr val="tx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03</a:t>
                      </a:r>
                      <a:endParaRPr lang="ru-RU" sz="1000" b="0" i="0" u="none" strike="noStrike" cap="none" dirty="0">
                        <a:solidFill>
                          <a:schemeClr val="tx1"/>
                        </a:solidFill>
                        <a:latin typeface="Roboto Condensed Light"/>
                        <a:ea typeface="Roboto Condensed Light"/>
                        <a:cs typeface="Roboto Condensed Light"/>
                        <a:sym typeface="Roboto Condensed Light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ru-RU" sz="1000" b="0" i="0" u="none" strike="noStrike" cap="none" dirty="0" smtClean="0">
                        <a:solidFill>
                          <a:schemeClr val="tx1"/>
                        </a:solidFill>
                        <a:latin typeface="Roboto Condensed Light"/>
                        <a:ea typeface="Roboto Condensed Light"/>
                        <a:cs typeface="Roboto Condensed Light"/>
                        <a:sym typeface="Roboto Condensed Light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b="0" i="0" u="none" strike="noStrike" cap="none" dirty="0" smtClean="0">
                          <a:solidFill>
                            <a:schemeClr val="tx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тыс</a:t>
                      </a:r>
                      <a:r>
                        <a:rPr lang="ru-RU" sz="1000" b="0" i="0" u="none" strike="noStrike" cap="none" dirty="0">
                          <a:solidFill>
                            <a:schemeClr val="tx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. км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b="0" i="0" u="none" strike="noStrike" cap="none">
                          <a:solidFill>
                            <a:schemeClr val="tx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b="0" i="0" u="none" strike="noStrike" cap="none" dirty="0">
                          <a:solidFill>
                            <a:schemeClr val="tx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292080" y="1275606"/>
            <a:ext cx="37444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  <a:sym typeface="Roboto Condensed"/>
              </a:rPr>
              <a:t>По строкам 01 и 02 в графах 1 и 2 отражаются </a:t>
            </a:r>
            <a:r>
              <a:rPr lang="ru-RU" sz="1600" u="sng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  <a:sym typeface="Roboto Condensed"/>
              </a:rPr>
              <a:t>объем</a:t>
            </a:r>
            <a:r>
              <a:rPr lang="ru-RU" sz="16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  <a:sym typeface="Roboto Condensed"/>
              </a:rPr>
              <a:t> перевезенного (доставленного) </a:t>
            </a:r>
            <a:r>
              <a:rPr lang="ru-RU" sz="1600" u="sng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  <a:sym typeface="Roboto Condensed"/>
              </a:rPr>
              <a:t>груза</a:t>
            </a:r>
            <a:r>
              <a:rPr lang="ru-RU" sz="16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  <a:sym typeface="Roboto Condensed"/>
              </a:rPr>
              <a:t>, </a:t>
            </a:r>
            <a:r>
              <a:rPr lang="ru-RU" sz="1600" u="sng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  <a:sym typeface="Roboto Condensed"/>
              </a:rPr>
              <a:t>грузооборот</a:t>
            </a:r>
            <a:r>
              <a:rPr lang="ru-RU" sz="16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  <a:sym typeface="Roboto Condensed"/>
              </a:rPr>
              <a:t> </a:t>
            </a:r>
            <a:r>
              <a:rPr lang="ru-RU" sz="16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  <a:sym typeface="Roboto Condensed"/>
              </a:rPr>
              <a:t>грузовых транспортных средств, работа которых учтена в натуральном выражении (в тоннах и тонно-километрах), и расчетные данные </a:t>
            </a:r>
            <a:r>
              <a:rPr lang="ru-RU" sz="16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  <a:sym typeface="Roboto Condensed"/>
              </a:rPr>
              <a:t>о </a:t>
            </a:r>
            <a:r>
              <a:rPr lang="ru-RU" sz="16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  <a:sym typeface="Roboto Condensed"/>
              </a:rPr>
              <a:t>работе грузовых транспортных средств, по которым невозможен учет объемов перевозок грузов </a:t>
            </a:r>
            <a:r>
              <a:rPr lang="ru-RU" sz="16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  <a:sym typeface="Roboto Condensed"/>
              </a:rPr>
              <a:t>и </a:t>
            </a:r>
            <a:r>
              <a:rPr lang="ru-RU" sz="16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  <a:sym typeface="Roboto Condensed"/>
              </a:rPr>
              <a:t>грузооборота в натуральном выражении путем замера, взвешивания.</a:t>
            </a:r>
          </a:p>
        </p:txBody>
      </p:sp>
    </p:spTree>
    <p:extLst>
      <p:ext uri="{BB962C8B-B14F-4D97-AF65-F5344CB8AC3E}">
        <p14:creationId xmlns:p14="http://schemas.microsoft.com/office/powerpoint/2010/main" val="71607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251520" y="267494"/>
            <a:ext cx="8496944" cy="766200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2200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Порядок заполнения таблицы 1</a:t>
            </a:r>
            <a:br>
              <a:rPr lang="ru-RU" sz="2200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«Работа и использование грузовых транспортных средств</a:t>
            </a: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>
                <a:latin typeface="Times New Roman" pitchFamily="18" charset="0"/>
                <a:cs typeface="Times New Roman" pitchFamily="18" charset="0"/>
              </a:rPr>
            </a:b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236296" y="4818393"/>
            <a:ext cx="1828800" cy="273844"/>
          </a:xfrm>
        </p:spPr>
        <p:txBody>
          <a:bodyPr/>
          <a:lstStyle/>
          <a:p>
            <a:pPr algn="r"/>
            <a:fld id="{00000000-1234-1234-1234-123412341234}" type="slidenum">
              <a:rPr lang="en">
                <a:latin typeface="Times New Roman" pitchFamily="18" charset="0"/>
                <a:cs typeface="Times New Roman" pitchFamily="18" charset="0"/>
              </a:rPr>
              <a:pPr algn="r"/>
              <a:t>12</a:t>
            </a:fld>
            <a:endParaRPr lang="en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422793"/>
              </p:ext>
            </p:extLst>
          </p:nvPr>
        </p:nvGraphicFramePr>
        <p:xfrm>
          <a:off x="3995936" y="1203598"/>
          <a:ext cx="4932000" cy="2952331"/>
        </p:xfrm>
        <a:graphic>
          <a:graphicData uri="http://schemas.openxmlformats.org/drawingml/2006/table">
            <a:tbl>
              <a:tblPr>
                <a:tableStyleId>{025D08E4-4CB9-4A25-91DF-C19B82DA8EF8}</a:tableStyleId>
              </a:tblPr>
              <a:tblGrid>
                <a:gridCol w="1692000"/>
                <a:gridCol w="540000"/>
                <a:gridCol w="900000"/>
                <a:gridCol w="900000"/>
                <a:gridCol w="900000"/>
              </a:tblGrid>
              <a:tr h="1302941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ru-RU" sz="1000" b="0" i="0" u="none" strike="noStrike" cap="none" dirty="0" smtClean="0">
                        <a:solidFill>
                          <a:schemeClr val="tx1"/>
                        </a:solidFill>
                        <a:latin typeface="Roboto Condensed Light"/>
                        <a:ea typeface="Roboto Condensed Light"/>
                        <a:cs typeface="Roboto Condensed Light"/>
                        <a:sym typeface="Roboto Condensed Light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dirty="0" smtClean="0">
                          <a:solidFill>
                            <a:schemeClr val="tx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Наименование </a:t>
                      </a:r>
                      <a:r>
                        <a:rPr lang="ru-RU" sz="1000" b="0" i="0" u="none" strike="noStrike" cap="none" dirty="0">
                          <a:solidFill>
                            <a:schemeClr val="tx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показателя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ru-RU" sz="1000" b="0" i="0" u="none" strike="noStrike" cap="none" dirty="0" smtClean="0">
                        <a:solidFill>
                          <a:schemeClr val="tx1"/>
                        </a:solidFill>
                        <a:latin typeface="Roboto Condensed Light"/>
                        <a:ea typeface="Roboto Condensed Light"/>
                        <a:cs typeface="Roboto Condensed Light"/>
                        <a:sym typeface="Roboto Condensed Light"/>
                      </a:endParaRPr>
                    </a:p>
                    <a:p>
                      <a:pPr indent="68580"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dirty="0" smtClean="0">
                          <a:solidFill>
                            <a:schemeClr val="tx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Код </a:t>
                      </a:r>
                      <a:r>
                        <a:rPr lang="ru-RU" sz="1000" b="0" i="0" u="none" strike="noStrike" cap="none" dirty="0">
                          <a:solidFill>
                            <a:schemeClr val="tx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строки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ru-RU" sz="1000" b="0" i="0" u="none" strike="noStrike" cap="none" dirty="0" smtClean="0">
                        <a:solidFill>
                          <a:schemeClr val="tx1"/>
                        </a:solidFill>
                        <a:latin typeface="Roboto Condensed Light"/>
                        <a:ea typeface="Roboto Condensed Light"/>
                        <a:cs typeface="Roboto Condensed Light"/>
                        <a:sym typeface="Roboto Condensed Light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dirty="0" smtClean="0">
                          <a:solidFill>
                            <a:schemeClr val="tx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Единица </a:t>
                      </a:r>
                      <a:r>
                        <a:rPr lang="ru-RU" sz="1000" b="0" i="0" u="none" strike="noStrike" cap="none" dirty="0">
                          <a:solidFill>
                            <a:schemeClr val="tx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измерения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ru-RU" sz="1000" b="0" i="0" u="none" strike="noStrike" cap="none" dirty="0" smtClean="0">
                        <a:solidFill>
                          <a:schemeClr val="tx1"/>
                        </a:solidFill>
                        <a:latin typeface="Roboto Condensed Light"/>
                        <a:ea typeface="Roboto Condensed Light"/>
                        <a:cs typeface="Roboto Condensed Light"/>
                        <a:sym typeface="Roboto Condensed Light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dirty="0" smtClean="0">
                          <a:solidFill>
                            <a:schemeClr val="tx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За </a:t>
                      </a:r>
                      <a:r>
                        <a:rPr lang="ru-RU" sz="1000" b="0" i="0" u="none" strike="noStrike" cap="none" dirty="0">
                          <a:solidFill>
                            <a:schemeClr val="tx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отчетный квартал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ru-RU" sz="1000" b="0" i="0" u="none" strike="noStrike" cap="none" dirty="0" smtClean="0">
                        <a:solidFill>
                          <a:schemeClr val="tx1"/>
                        </a:solidFill>
                        <a:latin typeface="Roboto Condensed Light"/>
                        <a:ea typeface="Roboto Condensed Light"/>
                        <a:cs typeface="Roboto Condensed Light"/>
                        <a:sym typeface="Roboto Condensed Light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dirty="0" smtClean="0">
                          <a:solidFill>
                            <a:schemeClr val="tx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За </a:t>
                      </a:r>
                      <a:r>
                        <a:rPr lang="ru-RU" sz="1000" b="0" i="0" u="none" strike="noStrike" cap="none" dirty="0">
                          <a:solidFill>
                            <a:schemeClr val="tx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соответ-</a:t>
                      </a:r>
                    </a:p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dirty="0">
                          <a:solidFill>
                            <a:schemeClr val="tx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ствующий квартал предыдущего года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178445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b="0" i="0" u="none" strike="noStrike" cap="none" dirty="0">
                          <a:solidFill>
                            <a:schemeClr val="tx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А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b="0" i="0" u="none" strike="noStrike" cap="none" dirty="0">
                          <a:solidFill>
                            <a:schemeClr val="tx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Б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b="0" i="0" u="none" strike="noStrike" cap="none" dirty="0">
                          <a:solidFill>
                            <a:schemeClr val="tx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В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b="0" i="0" u="none" strike="noStrike" cap="none" dirty="0">
                          <a:solidFill>
                            <a:schemeClr val="tx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b="0" i="0" u="none" strike="noStrike" cap="none" dirty="0">
                          <a:solidFill>
                            <a:schemeClr val="tx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490315"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endParaRPr lang="ru-RU" sz="1000" b="0" i="0" u="none" strike="noStrike" cap="none" dirty="0" smtClean="0">
                        <a:solidFill>
                          <a:schemeClr val="tx1"/>
                        </a:solidFill>
                        <a:latin typeface="Roboto Condensed Light"/>
                        <a:ea typeface="Roboto Condensed Light"/>
                        <a:cs typeface="Roboto Condensed Light"/>
                        <a:sym typeface="Roboto Condensed Light"/>
                      </a:endParaRPr>
                    </a:p>
                    <a:p>
                      <a:pPr algn="just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ru-RU" sz="1000" b="0" i="0" u="none" strike="noStrike" cap="none" dirty="0" smtClean="0">
                          <a:solidFill>
                            <a:schemeClr val="tx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Перевезено </a:t>
                      </a:r>
                      <a:r>
                        <a:rPr lang="ru-RU" sz="1000" b="0" i="0" u="none" strike="noStrike" cap="none" dirty="0">
                          <a:solidFill>
                            <a:schemeClr val="tx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грузов</a:t>
                      </a:r>
                      <a:r>
                        <a:rPr lang="ru-RU" sz="1000" b="0" i="0" u="none" strike="noStrike" cap="none" dirty="0" smtClean="0">
                          <a:solidFill>
                            <a:schemeClr val="tx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…………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ru-RU" sz="1000" b="0" i="0" u="none" strike="noStrike" cap="none" dirty="0" smtClean="0">
                        <a:solidFill>
                          <a:schemeClr val="tx1"/>
                        </a:solidFill>
                        <a:latin typeface="Roboto Condensed Light"/>
                        <a:ea typeface="Roboto Condensed Light"/>
                        <a:cs typeface="Roboto Condensed Light"/>
                        <a:sym typeface="Roboto Condensed Light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b="0" i="0" u="none" strike="noStrike" cap="none" dirty="0" smtClean="0">
                          <a:solidFill>
                            <a:schemeClr val="tx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01</a:t>
                      </a:r>
                      <a:endParaRPr lang="ru-RU" sz="1000" b="0" i="0" u="none" strike="noStrike" cap="none" dirty="0">
                        <a:solidFill>
                          <a:schemeClr val="tx1"/>
                        </a:solidFill>
                        <a:latin typeface="Roboto Condensed Light"/>
                        <a:ea typeface="Roboto Condensed Light"/>
                        <a:cs typeface="Roboto Condensed Light"/>
                        <a:sym typeface="Roboto Condensed Light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ru-RU" sz="1000" b="0" i="0" u="none" strike="noStrike" cap="none" dirty="0" smtClean="0">
                        <a:solidFill>
                          <a:schemeClr val="tx1"/>
                        </a:solidFill>
                        <a:latin typeface="Roboto Condensed Light"/>
                        <a:ea typeface="Roboto Condensed Light"/>
                        <a:cs typeface="Roboto Condensed Light"/>
                        <a:sym typeface="Roboto Condensed Light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b="0" i="0" u="none" strike="noStrike" cap="none" dirty="0" smtClean="0">
                          <a:solidFill>
                            <a:schemeClr val="tx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тыс</a:t>
                      </a:r>
                      <a:r>
                        <a:rPr lang="ru-RU" sz="1000" b="0" i="0" u="none" strike="noStrike" cap="none" dirty="0">
                          <a:solidFill>
                            <a:schemeClr val="tx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. т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b="0" i="0" u="none" strike="noStrike" cap="none" dirty="0">
                          <a:solidFill>
                            <a:schemeClr val="tx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b="0" i="0" u="none" strike="noStrike" cap="none">
                          <a:solidFill>
                            <a:schemeClr val="tx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490315"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endParaRPr lang="ru-RU" sz="1000" b="0" i="0" u="none" strike="noStrike" cap="none" dirty="0" smtClean="0">
                        <a:solidFill>
                          <a:schemeClr val="tx1"/>
                        </a:solidFill>
                        <a:latin typeface="Roboto Condensed Light"/>
                        <a:ea typeface="Roboto Condensed Light"/>
                        <a:cs typeface="Roboto Condensed Light"/>
                        <a:sym typeface="Roboto Condensed Light"/>
                      </a:endParaRPr>
                    </a:p>
                    <a:p>
                      <a:pPr algn="just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ru-RU" sz="1000" b="0" i="0" u="none" strike="noStrike" cap="none" dirty="0" smtClean="0">
                          <a:solidFill>
                            <a:schemeClr val="tx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Грузооборот……………..…</a:t>
                      </a:r>
                      <a:endParaRPr lang="ru-RU" sz="1000" b="0" i="0" u="none" strike="noStrike" cap="none" dirty="0">
                        <a:solidFill>
                          <a:schemeClr val="tx1"/>
                        </a:solidFill>
                        <a:latin typeface="Roboto Condensed Light"/>
                        <a:ea typeface="Roboto Condensed Light"/>
                        <a:cs typeface="Roboto Condensed Light"/>
                        <a:sym typeface="Roboto Condensed Light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ru-RU" sz="1000" b="0" i="0" u="none" strike="noStrike" cap="none" dirty="0" smtClean="0">
                        <a:solidFill>
                          <a:schemeClr val="tx1"/>
                        </a:solidFill>
                        <a:latin typeface="Roboto Condensed Light"/>
                        <a:ea typeface="Roboto Condensed Light"/>
                        <a:cs typeface="Roboto Condensed Light"/>
                        <a:sym typeface="Roboto Condensed Light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b="0" i="0" u="none" strike="noStrike" cap="none" dirty="0" smtClean="0">
                          <a:solidFill>
                            <a:schemeClr val="tx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02</a:t>
                      </a:r>
                      <a:endParaRPr lang="ru-RU" sz="1000" b="0" i="0" u="none" strike="noStrike" cap="none" dirty="0">
                        <a:solidFill>
                          <a:schemeClr val="tx1"/>
                        </a:solidFill>
                        <a:latin typeface="Roboto Condensed Light"/>
                        <a:ea typeface="Roboto Condensed Light"/>
                        <a:cs typeface="Roboto Condensed Light"/>
                        <a:sym typeface="Roboto Condensed Light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ru-RU" sz="1000" b="0" i="0" u="none" strike="noStrike" cap="none" dirty="0" smtClean="0">
                        <a:solidFill>
                          <a:schemeClr val="tx1"/>
                        </a:solidFill>
                        <a:latin typeface="Roboto Condensed Light"/>
                        <a:ea typeface="Roboto Condensed Light"/>
                        <a:cs typeface="Roboto Condensed Light"/>
                        <a:sym typeface="Roboto Condensed Light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b="0" i="0" u="none" strike="noStrike" cap="none" dirty="0" smtClean="0">
                          <a:solidFill>
                            <a:schemeClr val="tx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тыс</a:t>
                      </a:r>
                      <a:r>
                        <a:rPr lang="ru-RU" sz="1000" b="0" i="0" u="none" strike="noStrike" cap="none" dirty="0">
                          <a:solidFill>
                            <a:schemeClr val="tx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. т.км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b="0" i="0" u="none" strike="noStrike" cap="none" dirty="0">
                          <a:solidFill>
                            <a:schemeClr val="tx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b="0" i="0" u="none" strike="noStrike" cap="none" dirty="0">
                          <a:solidFill>
                            <a:schemeClr val="tx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490315"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ru-RU" sz="1000" b="0" i="0" u="none" strike="noStrike" cap="none" dirty="0" smtClean="0">
                        <a:solidFill>
                          <a:schemeClr val="tx1"/>
                        </a:solidFill>
                        <a:latin typeface="Roboto Condensed Light"/>
                        <a:ea typeface="Roboto Condensed Light"/>
                        <a:cs typeface="Roboto Condensed Light"/>
                        <a:sym typeface="Roboto Condensed Light"/>
                      </a:endParaRPr>
                    </a:p>
                    <a:p>
                      <a:pPr algn="just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b="0" i="0" u="none" strike="noStrike" cap="none" dirty="0" smtClean="0">
                          <a:solidFill>
                            <a:schemeClr val="tx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Общий </a:t>
                      </a:r>
                      <a:r>
                        <a:rPr lang="ru-RU" sz="1000" b="0" i="0" u="none" strike="noStrike" cap="none" dirty="0">
                          <a:solidFill>
                            <a:schemeClr val="tx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пробег</a:t>
                      </a:r>
                      <a:r>
                        <a:rPr lang="ru-RU" sz="1000" b="0" i="0" u="none" strike="noStrike" cap="none" dirty="0" smtClean="0">
                          <a:solidFill>
                            <a:schemeClr val="tx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………………</a:t>
                      </a:r>
                      <a:endParaRPr lang="ru-RU" sz="1000" b="0" i="0" u="none" strike="noStrike" cap="none" dirty="0">
                        <a:solidFill>
                          <a:schemeClr val="tx1"/>
                        </a:solidFill>
                        <a:latin typeface="Roboto Condensed Light"/>
                        <a:ea typeface="Roboto Condensed Light"/>
                        <a:cs typeface="Roboto Condensed Light"/>
                        <a:sym typeface="Roboto Condensed Light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ru-RU" sz="1000" b="0" i="0" u="none" strike="noStrike" cap="none" dirty="0" smtClean="0">
                        <a:solidFill>
                          <a:schemeClr val="tx1"/>
                        </a:solidFill>
                        <a:latin typeface="Roboto Condensed Light"/>
                        <a:ea typeface="Roboto Condensed Light"/>
                        <a:cs typeface="Roboto Condensed Light"/>
                        <a:sym typeface="Roboto Condensed Light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b="0" i="0" u="none" strike="noStrike" cap="none" dirty="0" smtClean="0">
                          <a:solidFill>
                            <a:schemeClr val="tx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03</a:t>
                      </a:r>
                      <a:endParaRPr lang="ru-RU" sz="1000" b="0" i="0" u="none" strike="noStrike" cap="none" dirty="0">
                        <a:solidFill>
                          <a:schemeClr val="tx1"/>
                        </a:solidFill>
                        <a:latin typeface="Roboto Condensed Light"/>
                        <a:ea typeface="Roboto Condensed Light"/>
                        <a:cs typeface="Roboto Condensed Light"/>
                        <a:sym typeface="Roboto Condensed Light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ru-RU" sz="1000" b="0" i="0" u="none" strike="noStrike" cap="none" dirty="0" smtClean="0">
                        <a:solidFill>
                          <a:schemeClr val="tx1"/>
                        </a:solidFill>
                        <a:latin typeface="Roboto Condensed Light"/>
                        <a:ea typeface="Roboto Condensed Light"/>
                        <a:cs typeface="Roboto Condensed Light"/>
                        <a:sym typeface="Roboto Condensed Light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b="0" i="0" u="none" strike="noStrike" cap="none" dirty="0" smtClean="0">
                          <a:solidFill>
                            <a:schemeClr val="tx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тыс</a:t>
                      </a:r>
                      <a:r>
                        <a:rPr lang="ru-RU" sz="1000" b="0" i="0" u="none" strike="noStrike" cap="none" dirty="0">
                          <a:solidFill>
                            <a:schemeClr val="tx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. км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b="0" i="0" u="none" strike="noStrike" cap="none">
                          <a:solidFill>
                            <a:schemeClr val="tx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b="0" i="0" u="none" strike="noStrike" cap="none" dirty="0">
                          <a:solidFill>
                            <a:schemeClr val="tx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2908" y="1131590"/>
            <a:ext cx="3659012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100"/>
              </a:lnSpc>
              <a:spcBef>
                <a:spcPts val="200"/>
              </a:spcBef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ea typeface="Roboto Condensed Light"/>
                <a:cs typeface="Times New Roman" pitchFamily="18" charset="0"/>
              </a:rPr>
              <a:t>Объем перевозок грузов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Roboto Condensed Light"/>
                <a:cs typeface="Times New Roman" pitchFamily="18" charset="0"/>
              </a:rPr>
              <a:t>грузовыми транспортными средствами  </a:t>
            </a:r>
            <a:r>
              <a:rPr lang="ru-RU" sz="1600" u="sng" dirty="0">
                <a:solidFill>
                  <a:schemeClr val="tx1"/>
                </a:solidFill>
                <a:latin typeface="Times New Roman" pitchFamily="18" charset="0"/>
                <a:ea typeface="Roboto Condensed Light"/>
                <a:cs typeface="Times New Roman" pitchFamily="18" charset="0"/>
              </a:rPr>
              <a:t>в натуральном выражении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Roboto Condensed Light"/>
                <a:cs typeface="Times New Roman" pitchFamily="18" charset="0"/>
              </a:rPr>
              <a:t>определяют </a:t>
            </a:r>
            <a:r>
              <a:rPr lang="ru-RU" sz="1600" u="sng" dirty="0" smtClean="0">
                <a:solidFill>
                  <a:schemeClr val="tx1"/>
                </a:solidFill>
                <a:latin typeface="Times New Roman" pitchFamily="18" charset="0"/>
                <a:ea typeface="Roboto Condensed Light"/>
                <a:cs typeface="Times New Roman" pitchFamily="18" charset="0"/>
              </a:rPr>
              <a:t>по </a:t>
            </a:r>
            <a:r>
              <a:rPr lang="ru-RU" sz="1600" u="sng" dirty="0">
                <a:solidFill>
                  <a:schemeClr val="tx1"/>
                </a:solidFill>
                <a:latin typeface="Times New Roman" pitchFamily="18" charset="0"/>
                <a:ea typeface="Roboto Condensed Light"/>
                <a:cs typeface="Times New Roman" pitchFamily="18" charset="0"/>
              </a:rPr>
              <a:t>фактическому весу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Roboto Condensed Light"/>
                <a:cs typeface="Times New Roman" pitchFamily="18" charset="0"/>
              </a:rPr>
              <a:t> перевезенных грузов с учетом веса тары, веса контейнеров за каждую поездку (заезд), подтвержденных товарно-транспортными документами.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5610" y="3597546"/>
            <a:ext cx="3573608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100"/>
              </a:lnSpc>
              <a:spcBef>
                <a:spcPts val="200"/>
              </a:spcBef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ea typeface="Roboto Condensed Light"/>
                <a:cs typeface="Times New Roman" pitchFamily="18" charset="0"/>
              </a:rPr>
              <a:t>Данные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Roboto Condensed Light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ea typeface="Roboto Condensed Light"/>
                <a:cs typeface="Times New Roman" pitchFamily="18" charset="0"/>
              </a:rPr>
              <a:t>о грузообороте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Roboto Condensed Light"/>
                <a:cs typeface="Times New Roman" pitchFamily="18" charset="0"/>
              </a:rPr>
              <a:t>(количестве выполненных тонно-километров) определяются </a:t>
            </a:r>
            <a:r>
              <a:rPr lang="ru-RU" sz="1600" u="sng" dirty="0">
                <a:solidFill>
                  <a:schemeClr val="tx1"/>
                </a:solidFill>
                <a:latin typeface="Times New Roman" pitchFamily="18" charset="0"/>
                <a:ea typeface="Roboto Condensed Light"/>
                <a:cs typeface="Times New Roman" pitchFamily="18" charset="0"/>
              </a:rPr>
              <a:t>умножением данных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Roboto Condensed Light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Roboto Condensed Light"/>
                <a:cs typeface="Times New Roman" pitchFamily="18" charset="0"/>
              </a:rPr>
              <a:t>о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Roboto Condensed Light"/>
                <a:cs typeface="Times New Roman" pitchFamily="18" charset="0"/>
              </a:rPr>
              <a:t>фактически перевезенном в отдельные ездки (заезды) грузе (включая груз, перевезенный на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Roboto Condensed Light"/>
                <a:cs typeface="Times New Roman" pitchFamily="18" charset="0"/>
              </a:rPr>
              <a:t>прицепах)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ea typeface="Roboto Condensed Light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Roboto Condensed Light"/>
                <a:cs typeface="Times New Roman" pitchFamily="18" charset="0"/>
              </a:rPr>
              <a:t>на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Roboto Condensed Light"/>
                <a:cs typeface="Times New Roman" pitchFamily="18" charset="0"/>
              </a:rPr>
              <a:t>расстояние перевозки </a:t>
            </a:r>
            <a:r>
              <a:rPr lang="ru-RU" sz="1600" u="sng" dirty="0">
                <a:solidFill>
                  <a:schemeClr val="tx1"/>
                </a:solidFill>
                <a:latin typeface="Times New Roman" pitchFamily="18" charset="0"/>
                <a:ea typeface="Roboto Condensed Light"/>
                <a:cs typeface="Times New Roman" pitchFamily="18" charset="0"/>
              </a:rPr>
              <a:t>и суммированием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Roboto Condensed Light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Roboto Condensed Light"/>
                <a:cs typeface="Times New Roman" pitchFamily="18" charset="0"/>
              </a:rPr>
              <a:t>полученных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ea typeface="Roboto Condensed Light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Roboto Condensed Light"/>
                <a:cs typeface="Times New Roman" pitchFamily="18" charset="0"/>
              </a:rPr>
              <a:t>произведений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Roboto Condensed Light"/>
                <a:cs typeface="Times New Roman" pitchFamily="18" charset="0"/>
              </a:rPr>
              <a:t>.</a:t>
            </a:r>
          </a:p>
        </p:txBody>
      </p:sp>
      <p:grpSp>
        <p:nvGrpSpPr>
          <p:cNvPr id="7" name="Google Shape;613;p37"/>
          <p:cNvGrpSpPr/>
          <p:nvPr/>
        </p:nvGrpSpPr>
        <p:grpSpPr>
          <a:xfrm>
            <a:off x="1193030" y="3215299"/>
            <a:ext cx="333016" cy="333016"/>
            <a:chOff x="2594050" y="1631825"/>
            <a:chExt cx="439625" cy="439625"/>
          </a:xfrm>
        </p:grpSpPr>
        <p:sp>
          <p:nvSpPr>
            <p:cNvPr id="8" name="Google Shape;614;p3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Google Shape;615;p3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Google Shape;616;p3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Google Shape;617;p37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oogle Shape;613;p37"/>
          <p:cNvGrpSpPr/>
          <p:nvPr/>
        </p:nvGrpSpPr>
        <p:grpSpPr>
          <a:xfrm>
            <a:off x="1169065" y="2450432"/>
            <a:ext cx="333016" cy="333016"/>
            <a:chOff x="2594050" y="1631825"/>
            <a:chExt cx="439625" cy="439625"/>
          </a:xfrm>
        </p:grpSpPr>
        <p:sp>
          <p:nvSpPr>
            <p:cNvPr id="13" name="Google Shape;614;p3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Google Shape;615;p3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Google Shape;616;p3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Google Shape;617;p37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8" name="Прямая соединительная линия 17"/>
          <p:cNvCxnSpPr/>
          <p:nvPr/>
        </p:nvCxnSpPr>
        <p:spPr>
          <a:xfrm>
            <a:off x="1115616" y="2825591"/>
            <a:ext cx="288032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115616" y="3215299"/>
            <a:ext cx="288032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913068" y="2423203"/>
            <a:ext cx="1290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chemeClr val="accent5"/>
                </a:solidFill>
                <a:latin typeface="Times New Roman" pitchFamily="18" charset="0"/>
                <a:ea typeface="Roboto Condensed Light"/>
                <a:cs typeface="Times New Roman" pitchFamily="18" charset="0"/>
                <a:sym typeface="Roboto Condensed Light"/>
              </a:rPr>
              <a:t>Строка 01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979712" y="322821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chemeClr val="accent5"/>
                </a:solidFill>
                <a:latin typeface="Times New Roman" pitchFamily="18" charset="0"/>
                <a:ea typeface="Roboto Condensed Light"/>
                <a:cs typeface="Times New Roman" pitchFamily="18" charset="0"/>
                <a:sym typeface="Roboto Condensed Light"/>
              </a:rPr>
              <a:t>Строка </a:t>
            </a:r>
            <a:r>
              <a:rPr lang="ru-RU" sz="1800" b="1" dirty="0" smtClean="0">
                <a:solidFill>
                  <a:schemeClr val="accent5"/>
                </a:solidFill>
                <a:latin typeface="Times New Roman" pitchFamily="18" charset="0"/>
                <a:ea typeface="Roboto Condensed Light"/>
                <a:cs typeface="Times New Roman" pitchFamily="18" charset="0"/>
                <a:sym typeface="Roboto Condensed Light"/>
              </a:rPr>
              <a:t>02</a:t>
            </a:r>
            <a:endParaRPr lang="ru-RU" sz="1800" b="1" dirty="0">
              <a:solidFill>
                <a:schemeClr val="accent5"/>
              </a:solidFill>
              <a:latin typeface="Times New Roman" pitchFamily="18" charset="0"/>
              <a:ea typeface="Roboto Condensed Light"/>
              <a:cs typeface="Times New Roman" pitchFamily="18" charset="0"/>
              <a:sym typeface="Roboto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3752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68;p18"/>
          <p:cNvSpPr txBox="1">
            <a:spLocks noGrp="1"/>
          </p:cNvSpPr>
          <p:nvPr>
            <p:ph type="title"/>
          </p:nvPr>
        </p:nvSpPr>
        <p:spPr>
          <a:xfrm>
            <a:off x="1907704" y="361748"/>
            <a:ext cx="5936447" cy="57606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Пример расчета</a:t>
            </a:r>
            <a:endParaRPr sz="2700" dirty="0">
              <a:ln w="12700">
                <a:solidFill>
                  <a:schemeClr val="tx2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207274" y="4803998"/>
            <a:ext cx="1828800" cy="273844"/>
          </a:xfrm>
        </p:spPr>
        <p:txBody>
          <a:bodyPr/>
          <a:lstStyle/>
          <a:p>
            <a:pPr marL="0" lvl="0" indent="0" algn="r">
              <a:buFont typeface="Arial"/>
              <a:buNone/>
            </a:pPr>
            <a:fld id="{00000000-1234-1234-1234-123412341234}" type="slidenum">
              <a:rPr lang="en">
                <a:latin typeface="Times New Roman" pitchFamily="18" charset="0"/>
                <a:cs typeface="Times New Roman" pitchFamily="18" charset="0"/>
              </a:rPr>
              <a:pPr marL="0" lvl="0" indent="0" algn="r">
                <a:buFont typeface="Arial"/>
                <a:buNone/>
              </a:pPr>
              <a:t>13</a:t>
            </a:fld>
            <a:endParaRPr lang="e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4059" y="1131590"/>
            <a:ext cx="8552437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u="sng" dirty="0">
                <a:solidFill>
                  <a:schemeClr val="accent5"/>
                </a:solidFill>
                <a:latin typeface="Times New Roman" pitchFamily="18" charset="0"/>
                <a:ea typeface="Roboto Condensed Light"/>
                <a:cs typeface="Times New Roman" pitchFamily="18" charset="0"/>
                <a:sym typeface="Roboto Condensed Light"/>
              </a:rPr>
              <a:t>Пример расчета 1.</a:t>
            </a:r>
            <a:r>
              <a:rPr lang="ru-RU" sz="1800" b="1" dirty="0">
                <a:solidFill>
                  <a:schemeClr val="accent5"/>
                </a:solidFill>
                <a:latin typeface="Times New Roman" pitchFamily="18" charset="0"/>
                <a:ea typeface="Roboto Condensed Light"/>
                <a:cs typeface="Times New Roman" pitchFamily="18" charset="0"/>
                <a:sym typeface="Roboto Condensed Light"/>
              </a:rPr>
              <a:t> </a:t>
            </a:r>
            <a:r>
              <a:rPr lang="ru-RU" sz="1800" b="1" dirty="0" smtClean="0">
                <a:solidFill>
                  <a:schemeClr val="accent5"/>
                </a:solidFill>
                <a:latin typeface="Times New Roman" pitchFamily="18" charset="0"/>
                <a:ea typeface="Roboto Condensed Light"/>
                <a:cs typeface="Times New Roman" pitchFamily="18" charset="0"/>
                <a:sym typeface="Roboto Condensed Light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день было выполнено 3 ездки одним грузовым транспортным средством.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1-я ездка: 3 тонны на расстояние 20 километров;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2-я ездка: 4 тонны на расстояние 30 километров;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3-я ездка: 3 тонны на расстояние 10 километров.</a:t>
            </a:r>
          </a:p>
          <a:p>
            <a:r>
              <a:rPr lang="ru-RU" sz="1600" dirty="0">
                <a:solidFill>
                  <a:schemeClr val="accent6"/>
                </a:solidFill>
                <a:latin typeface="Times New Roman" pitchFamily="18" charset="0"/>
                <a:ea typeface="Roboto Condensed"/>
                <a:cs typeface="Times New Roman" pitchFamily="18" charset="0"/>
              </a:rPr>
              <a:t>Объем перевозок грузов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 день составит 10 тонн.</a:t>
            </a:r>
          </a:p>
          <a:p>
            <a:r>
              <a:rPr lang="ru-RU" sz="1600" dirty="0">
                <a:solidFill>
                  <a:schemeClr val="accent6"/>
                </a:solidFill>
                <a:latin typeface="Times New Roman" pitchFamily="18" charset="0"/>
                <a:ea typeface="Roboto Condensed"/>
                <a:cs typeface="Times New Roman" pitchFamily="18" charset="0"/>
              </a:rPr>
              <a:t>Грузооборот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составит: (3 т х 20 км) + (4 т х 30 км) + (3 т х 10 км) = 210 тонно-километров.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u="sng" dirty="0" smtClean="0">
                <a:solidFill>
                  <a:schemeClr val="accent5"/>
                </a:solidFill>
                <a:latin typeface="Times New Roman" pitchFamily="18" charset="0"/>
                <a:ea typeface="Roboto Condensed Light"/>
                <a:cs typeface="Times New Roman" pitchFamily="18" charset="0"/>
              </a:rPr>
              <a:t>Пример </a:t>
            </a:r>
            <a:r>
              <a:rPr lang="ru-RU" sz="1800" b="1" u="sng" dirty="0">
                <a:solidFill>
                  <a:schemeClr val="accent5"/>
                </a:solidFill>
                <a:latin typeface="Times New Roman" pitchFamily="18" charset="0"/>
                <a:ea typeface="Roboto Condensed Light"/>
                <a:cs typeface="Times New Roman" pitchFamily="18" charset="0"/>
              </a:rPr>
              <a:t>расчета 2.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Организацией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пункта 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пункт 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было перевезено 40 тонн груза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расстояние 30 километров, где было отгружено 10 тонн груза, остальной груз перевезен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в </a:t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пункт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расстояние 50 километров.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1-я ездка: 40 тонн на расстояние 30 километров;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2-я  ездка: 30 тонн (40 т - 10 т) на расстояние 50 километров.</a:t>
            </a:r>
          </a:p>
          <a:p>
            <a:r>
              <a:rPr lang="ru-RU" sz="1600" dirty="0">
                <a:solidFill>
                  <a:schemeClr val="accent6"/>
                </a:solidFill>
                <a:latin typeface="Times New Roman" pitchFamily="18" charset="0"/>
                <a:ea typeface="Roboto Condensed"/>
                <a:cs typeface="Times New Roman" pitchFamily="18" charset="0"/>
              </a:rPr>
              <a:t>Объем перевозок грузов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 день составит 40 тонн.</a:t>
            </a:r>
          </a:p>
          <a:p>
            <a:r>
              <a:rPr lang="ru-RU" sz="1600" dirty="0">
                <a:solidFill>
                  <a:schemeClr val="accent6"/>
                </a:solidFill>
                <a:latin typeface="Times New Roman" pitchFamily="18" charset="0"/>
                <a:ea typeface="Roboto Condensed"/>
                <a:cs typeface="Times New Roman" pitchFamily="18" charset="0"/>
              </a:rPr>
              <a:t>Грузооборот составит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(40 т х 30 км) + (30 т х 50 км) = 2700 тонно-километров.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oogle Shape;271;p18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8" name="Google Shape;272;p18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Google Shape;273;p18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Google Shape;274;p18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Google Shape;275;p18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Google Shape;276;p18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Google Shape;277;p18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Google Shape;278;p1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108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42962" y="339502"/>
            <a:ext cx="8280920" cy="766200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2200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Порядок заполнения таблицы 1</a:t>
            </a:r>
            <a:br>
              <a:rPr lang="ru-RU" sz="2200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«Работа и использование грузовых транспортных средств»</a:t>
            </a:r>
            <a:br>
              <a:rPr lang="ru-RU" sz="2200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n w="12700">
                <a:solidFill>
                  <a:schemeClr val="tx2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258000" y="4813870"/>
            <a:ext cx="1828800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Times New Roman" pitchFamily="18" charset="0"/>
                <a:cs typeface="Times New Roman" pitchFamily="18" charset="0"/>
              </a:rPr>
              <a:t>14</a:t>
            </a:fld>
            <a:endParaRPr lang="e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1203598"/>
            <a:ext cx="8856984" cy="914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600"/>
              </a:lnSpc>
            </a:pPr>
            <a:r>
              <a:rPr lang="ru-RU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  <a:sym typeface="Roboto Condensed"/>
              </a:rPr>
              <a:t>При работе грузовых транспортных средств, по которым </a:t>
            </a:r>
            <a:r>
              <a:rPr lang="ru-RU" sz="2000" u="sng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  <a:sym typeface="Roboto Condensed"/>
              </a:rPr>
              <a:t>невозможен</a:t>
            </a:r>
            <a:r>
              <a:rPr lang="ru-RU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  <a:sym typeface="Roboto Condensed"/>
              </a:rPr>
              <a:t> учет объемов перевозок грузов и грузооборота в натуральном выражении путем замера, взвешивания, объем перевозок грузов и грузооборот определяются расчетным путем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504" y="2283718"/>
            <a:ext cx="1728192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accent6"/>
                </a:solidFill>
                <a:latin typeface="Roboto Condensed"/>
                <a:ea typeface="Roboto Condensed"/>
                <a:cs typeface="Roboto Condensed"/>
              </a:rPr>
              <a:t>Объем перевозок грузов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32040" y="2283718"/>
            <a:ext cx="1728192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accent6"/>
                </a:solidFill>
                <a:latin typeface="Roboto Condensed"/>
                <a:ea typeface="Roboto Condensed"/>
                <a:cs typeface="Roboto Condensed"/>
              </a:rPr>
              <a:t>Грузоподъем-ность </a:t>
            </a:r>
            <a:r>
              <a:rPr lang="ru-RU" sz="1800" dirty="0">
                <a:solidFill>
                  <a:schemeClr val="accent6"/>
                </a:solidFill>
                <a:latin typeface="Roboto Condensed"/>
                <a:ea typeface="Roboto Condensed"/>
                <a:cs typeface="Roboto Condensed"/>
              </a:rPr>
              <a:t>авто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308304" y="2283718"/>
            <a:ext cx="1728192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accent6"/>
                </a:solidFill>
                <a:latin typeface="Roboto Condensed"/>
                <a:ea typeface="Roboto Condensed"/>
                <a:cs typeface="Roboto Condensed"/>
              </a:rPr>
              <a:t>0,49</a:t>
            </a:r>
            <a:r>
              <a:rPr lang="ru-RU" sz="3200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</a:rPr>
              <a:t>*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55776" y="2283718"/>
            <a:ext cx="1728192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accent6"/>
                </a:solidFill>
                <a:latin typeface="Roboto Condensed"/>
                <a:ea typeface="Roboto Condensed"/>
                <a:cs typeface="Roboto Condensed"/>
              </a:rPr>
              <a:t>Автомобиле-часы в наряде</a:t>
            </a:r>
          </a:p>
        </p:txBody>
      </p:sp>
      <p:sp>
        <p:nvSpPr>
          <p:cNvPr id="10" name="Равно 9"/>
          <p:cNvSpPr/>
          <p:nvPr/>
        </p:nvSpPr>
        <p:spPr>
          <a:xfrm>
            <a:off x="1835696" y="2427734"/>
            <a:ext cx="711695" cy="504056"/>
          </a:xfrm>
          <a:prstGeom prst="mathEqual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Умножение 10"/>
          <p:cNvSpPr/>
          <p:nvPr/>
        </p:nvSpPr>
        <p:spPr>
          <a:xfrm>
            <a:off x="4283968" y="2427734"/>
            <a:ext cx="648072" cy="504056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множение 11"/>
          <p:cNvSpPr/>
          <p:nvPr/>
        </p:nvSpPr>
        <p:spPr>
          <a:xfrm>
            <a:off x="6660232" y="2427734"/>
            <a:ext cx="648072" cy="504056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"/>
          <p:cNvSpPr>
            <a:spLocks noChangeArrowheads="1"/>
          </p:cNvSpPr>
          <p:nvPr/>
        </p:nvSpPr>
        <p:spPr bwMode="auto">
          <a:xfrm>
            <a:off x="244475" y="3128069"/>
            <a:ext cx="8559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 sz="1100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altLang="ru-RU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нормативная производительность одной тонны грузоподъемности за один час работы</a:t>
            </a:r>
            <a:endParaRPr lang="ru-RU" altLang="ru-RU" sz="1100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7504" y="3821842"/>
            <a:ext cx="1728192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accent6"/>
                </a:solidFill>
                <a:latin typeface="Roboto Condensed"/>
                <a:ea typeface="Roboto Condensed"/>
                <a:cs typeface="Roboto Condensed"/>
              </a:rPr>
              <a:t>Грузооборот</a:t>
            </a:r>
          </a:p>
        </p:txBody>
      </p:sp>
      <p:sp>
        <p:nvSpPr>
          <p:cNvPr id="15" name="Равно 14"/>
          <p:cNvSpPr/>
          <p:nvPr/>
        </p:nvSpPr>
        <p:spPr>
          <a:xfrm>
            <a:off x="1844319" y="3965858"/>
            <a:ext cx="711695" cy="504056"/>
          </a:xfrm>
          <a:prstGeom prst="mathEqual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556014" y="3795886"/>
            <a:ext cx="1728192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accent6"/>
                </a:solidFill>
                <a:latin typeface="Roboto Condensed"/>
                <a:ea typeface="Roboto Condensed"/>
                <a:cs typeface="Roboto Condensed"/>
              </a:rPr>
              <a:t>Объем перевозок грузов</a:t>
            </a:r>
          </a:p>
        </p:txBody>
      </p:sp>
      <p:sp>
        <p:nvSpPr>
          <p:cNvPr id="17" name="Умножение 16"/>
          <p:cNvSpPr/>
          <p:nvPr/>
        </p:nvSpPr>
        <p:spPr>
          <a:xfrm>
            <a:off x="4284206" y="3939902"/>
            <a:ext cx="648072" cy="504056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932040" y="3795886"/>
            <a:ext cx="1728192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accent6"/>
                </a:solidFill>
                <a:latin typeface="Roboto Condensed"/>
                <a:ea typeface="Roboto Condensed"/>
                <a:cs typeface="Roboto Condensed"/>
              </a:rPr>
              <a:t>25</a:t>
            </a:r>
            <a:r>
              <a:rPr lang="ru-RU" sz="3200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</a:rPr>
              <a:t>*</a:t>
            </a:r>
          </a:p>
        </p:txBody>
      </p:sp>
      <p:sp>
        <p:nvSpPr>
          <p:cNvPr id="19" name="Прямоугольник 17"/>
          <p:cNvSpPr>
            <a:spLocks noChangeArrowheads="1"/>
          </p:cNvSpPr>
          <p:nvPr/>
        </p:nvSpPr>
        <p:spPr bwMode="auto">
          <a:xfrm>
            <a:off x="244475" y="4659982"/>
            <a:ext cx="79295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73050" indent="-273050" algn="just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ru-RU" altLang="ru-RU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* нормативное расстояние перевозки </a:t>
            </a:r>
          </a:p>
        </p:txBody>
      </p:sp>
    </p:spTree>
    <p:extLst>
      <p:ext uri="{BB962C8B-B14F-4D97-AF65-F5344CB8AC3E}">
        <p14:creationId xmlns:p14="http://schemas.microsoft.com/office/powerpoint/2010/main" val="61112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7504" y="509406"/>
            <a:ext cx="8280920" cy="478168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2200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Порядок заполнения таблицы </a:t>
            </a:r>
            <a:r>
              <a:rPr lang="ru-RU" sz="2200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«Работа </a:t>
            </a:r>
            <a:r>
              <a:rPr lang="ru-RU" sz="2200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автобусов»</a:t>
            </a:r>
            <a:br>
              <a:rPr lang="ru-RU" sz="2200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n w="12700">
                <a:solidFill>
                  <a:schemeClr val="tx2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236296" y="4803998"/>
            <a:ext cx="1828800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Times New Roman" pitchFamily="18" charset="0"/>
                <a:cs typeface="Times New Roman" pitchFamily="18" charset="0"/>
              </a:rPr>
              <a:t>15</a:t>
            </a:fld>
            <a:endParaRPr lang="en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894818"/>
              </p:ext>
            </p:extLst>
          </p:nvPr>
        </p:nvGraphicFramePr>
        <p:xfrm>
          <a:off x="4067944" y="1419622"/>
          <a:ext cx="4680520" cy="2664296"/>
        </p:xfrm>
        <a:graphic>
          <a:graphicData uri="http://schemas.openxmlformats.org/drawingml/2006/table">
            <a:tbl>
              <a:tblPr>
                <a:tableStyleId>{025D08E4-4CB9-4A25-91DF-C19B82DA8EF8}</a:tableStyleId>
              </a:tblPr>
              <a:tblGrid>
                <a:gridCol w="1584176"/>
                <a:gridCol w="576064"/>
                <a:gridCol w="864096"/>
                <a:gridCol w="792088"/>
                <a:gridCol w="864096"/>
              </a:tblGrid>
              <a:tr h="1493545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ru-RU" sz="1000" b="0" i="0" u="none" strike="noStrike" cap="none" dirty="0" smtClean="0">
                        <a:solidFill>
                          <a:schemeClr val="tx1"/>
                        </a:solidFill>
                        <a:latin typeface="Roboto Condensed Light"/>
                        <a:ea typeface="Roboto Condensed Light"/>
                        <a:cs typeface="Roboto Condensed Light"/>
                        <a:sym typeface="Roboto Condensed Light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dirty="0" smtClean="0">
                          <a:solidFill>
                            <a:schemeClr val="tx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Наименование </a:t>
                      </a:r>
                      <a:r>
                        <a:rPr lang="ru-RU" sz="1000" b="0" i="0" u="none" strike="noStrike" cap="none" dirty="0">
                          <a:solidFill>
                            <a:schemeClr val="tx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показателя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ru-RU" sz="1000" b="0" i="0" u="none" strike="noStrike" cap="none" dirty="0" smtClean="0">
                        <a:solidFill>
                          <a:schemeClr val="tx1"/>
                        </a:solidFill>
                        <a:latin typeface="Roboto Condensed Light"/>
                        <a:ea typeface="Roboto Condensed Light"/>
                        <a:cs typeface="Roboto Condensed Light"/>
                        <a:sym typeface="Roboto Condensed Light"/>
                      </a:endParaRPr>
                    </a:p>
                    <a:p>
                      <a:pPr indent="68580"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dirty="0" smtClean="0">
                          <a:solidFill>
                            <a:schemeClr val="tx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Код </a:t>
                      </a:r>
                      <a:r>
                        <a:rPr lang="ru-RU" sz="1000" b="0" i="0" u="none" strike="noStrike" cap="none" dirty="0">
                          <a:solidFill>
                            <a:schemeClr val="tx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строки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ru-RU" sz="1000" b="0" i="0" u="none" strike="noStrike" cap="none" dirty="0" smtClean="0">
                        <a:solidFill>
                          <a:schemeClr val="tx1"/>
                        </a:solidFill>
                        <a:latin typeface="Roboto Condensed Light"/>
                        <a:ea typeface="Roboto Condensed Light"/>
                        <a:cs typeface="Roboto Condensed Light"/>
                        <a:sym typeface="Roboto Condensed Light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dirty="0" smtClean="0">
                          <a:solidFill>
                            <a:schemeClr val="tx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Единица </a:t>
                      </a:r>
                      <a:r>
                        <a:rPr lang="ru-RU" sz="1000" b="0" i="0" u="none" strike="noStrike" cap="none" dirty="0">
                          <a:solidFill>
                            <a:schemeClr val="tx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измерения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ru-RU" sz="1000" b="0" i="0" u="none" strike="noStrike" cap="none" dirty="0" smtClean="0">
                        <a:solidFill>
                          <a:schemeClr val="tx1"/>
                        </a:solidFill>
                        <a:latin typeface="Roboto Condensed Light"/>
                        <a:ea typeface="Roboto Condensed Light"/>
                        <a:cs typeface="Roboto Condensed Light"/>
                        <a:sym typeface="Roboto Condensed Light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dirty="0" smtClean="0">
                          <a:solidFill>
                            <a:schemeClr val="tx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За </a:t>
                      </a:r>
                      <a:r>
                        <a:rPr lang="ru-RU" sz="1000" b="0" i="0" u="none" strike="noStrike" cap="none" dirty="0">
                          <a:solidFill>
                            <a:schemeClr val="tx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отчетный квартал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ru-RU" sz="1000" b="0" i="0" u="none" strike="noStrike" cap="none" dirty="0" smtClean="0">
                        <a:solidFill>
                          <a:schemeClr val="tx1"/>
                        </a:solidFill>
                        <a:latin typeface="Roboto Condensed Light"/>
                        <a:ea typeface="Roboto Condensed Light"/>
                        <a:cs typeface="Roboto Condensed Light"/>
                        <a:sym typeface="Roboto Condensed Light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dirty="0" smtClean="0">
                          <a:solidFill>
                            <a:schemeClr val="tx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За </a:t>
                      </a:r>
                      <a:r>
                        <a:rPr lang="ru-RU" sz="1000" b="0" i="0" u="none" strike="noStrike" cap="none" dirty="0">
                          <a:solidFill>
                            <a:schemeClr val="tx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соответ-</a:t>
                      </a:r>
                    </a:p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dirty="0">
                          <a:solidFill>
                            <a:schemeClr val="tx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ствующий квартал предыдущего года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180243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b="0" i="0" u="none" strike="noStrike" cap="none" dirty="0">
                          <a:solidFill>
                            <a:schemeClr val="tx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А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b="0" i="0" u="none" strike="noStrike" cap="none" dirty="0">
                          <a:solidFill>
                            <a:schemeClr val="tx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Б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b="0" i="0" u="none" strike="noStrike" cap="none" dirty="0">
                          <a:solidFill>
                            <a:schemeClr val="tx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В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b="0" i="0" u="none" strike="noStrike" cap="none" dirty="0">
                          <a:solidFill>
                            <a:schemeClr val="tx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b="0" i="0" u="none" strike="noStrike" cap="none" dirty="0">
                          <a:solidFill>
                            <a:schemeClr val="tx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495254"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endParaRPr lang="ru-RU" sz="1000" b="0" i="0" u="none" strike="noStrike" cap="none" dirty="0" smtClean="0">
                        <a:solidFill>
                          <a:schemeClr val="tx1"/>
                        </a:solidFill>
                        <a:latin typeface="Roboto Condensed Light"/>
                        <a:ea typeface="Roboto Condensed Light"/>
                        <a:cs typeface="Roboto Condensed Light"/>
                        <a:sym typeface="Roboto Condensed Light"/>
                      </a:endParaRPr>
                    </a:p>
                    <a:p>
                      <a:pPr algn="just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ru-RU" sz="1000" b="0" i="0" u="none" strike="noStrike" cap="none" dirty="0" smtClean="0">
                          <a:solidFill>
                            <a:schemeClr val="tx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Перевезено пассажиров…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ru-RU" sz="1000" b="0" i="0" u="none" strike="noStrike" cap="none" dirty="0" smtClean="0">
                        <a:solidFill>
                          <a:schemeClr val="tx1"/>
                        </a:solidFill>
                        <a:latin typeface="Roboto Condensed Light"/>
                        <a:ea typeface="Roboto Condensed Light"/>
                        <a:cs typeface="Roboto Condensed Light"/>
                        <a:sym typeface="Roboto Condensed Light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b="0" i="0" u="none" strike="noStrike" cap="none" dirty="0" smtClean="0">
                          <a:solidFill>
                            <a:schemeClr val="tx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05</a:t>
                      </a:r>
                      <a:endParaRPr lang="ru-RU" sz="1000" b="0" i="0" u="none" strike="noStrike" cap="none" dirty="0">
                        <a:solidFill>
                          <a:schemeClr val="tx1"/>
                        </a:solidFill>
                        <a:latin typeface="Roboto Condensed Light"/>
                        <a:ea typeface="Roboto Condensed Light"/>
                        <a:cs typeface="Roboto Condensed Light"/>
                        <a:sym typeface="Roboto Condensed Light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ru-RU" sz="1000" b="0" i="0" u="none" strike="noStrike" cap="none" dirty="0" smtClean="0">
                        <a:solidFill>
                          <a:schemeClr val="tx1"/>
                        </a:solidFill>
                        <a:latin typeface="Roboto Condensed Light"/>
                        <a:ea typeface="Roboto Condensed Light"/>
                        <a:cs typeface="Roboto Condensed Light"/>
                        <a:sym typeface="Roboto Condensed Light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b="0" i="0" u="none" strike="noStrike" cap="none" dirty="0" smtClean="0">
                          <a:solidFill>
                            <a:schemeClr val="tx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тыс</a:t>
                      </a:r>
                      <a:r>
                        <a:rPr lang="ru-RU" sz="1000" b="0" i="0" u="none" strike="noStrike" cap="none" dirty="0">
                          <a:solidFill>
                            <a:schemeClr val="tx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. </a:t>
                      </a:r>
                      <a:r>
                        <a:rPr lang="ru-RU" sz="1000" b="0" i="0" u="none" strike="noStrike" cap="none" dirty="0" smtClean="0">
                          <a:solidFill>
                            <a:schemeClr val="tx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чел.</a:t>
                      </a:r>
                      <a:endParaRPr lang="ru-RU" sz="1000" b="0" i="0" u="none" strike="noStrike" cap="none" dirty="0">
                        <a:solidFill>
                          <a:schemeClr val="tx1"/>
                        </a:solidFill>
                        <a:latin typeface="Roboto Condensed Light"/>
                        <a:ea typeface="Roboto Condensed Light"/>
                        <a:cs typeface="Roboto Condensed Light"/>
                        <a:sym typeface="Roboto Condensed Light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b="0" i="0" u="none" strike="noStrike" cap="none" dirty="0">
                          <a:solidFill>
                            <a:schemeClr val="tx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b="0" i="0" u="none" strike="noStrike" cap="none">
                          <a:solidFill>
                            <a:schemeClr val="tx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495254"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endParaRPr lang="ru-RU" sz="1000" b="0" i="0" u="none" strike="noStrike" cap="none" dirty="0" smtClean="0">
                        <a:solidFill>
                          <a:schemeClr val="tx1"/>
                        </a:solidFill>
                        <a:latin typeface="Roboto Condensed Light"/>
                        <a:ea typeface="Roboto Condensed Light"/>
                        <a:cs typeface="Roboto Condensed Light"/>
                        <a:sym typeface="Roboto Condensed Light"/>
                      </a:endParaRPr>
                    </a:p>
                    <a:p>
                      <a:pPr algn="just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ru-RU" sz="1000" b="0" i="0" u="none" strike="noStrike" cap="none" dirty="0" smtClean="0">
                          <a:solidFill>
                            <a:schemeClr val="tx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Пассажирооборот…..…</a:t>
                      </a:r>
                      <a:endParaRPr lang="ru-RU" sz="1000" b="0" i="0" u="none" strike="noStrike" cap="none" dirty="0">
                        <a:solidFill>
                          <a:schemeClr val="tx1"/>
                        </a:solidFill>
                        <a:latin typeface="Roboto Condensed Light"/>
                        <a:ea typeface="Roboto Condensed Light"/>
                        <a:cs typeface="Roboto Condensed Light"/>
                        <a:sym typeface="Roboto Condensed Light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ru-RU" sz="1000" b="0" i="0" u="none" strike="noStrike" cap="none" dirty="0" smtClean="0">
                        <a:solidFill>
                          <a:schemeClr val="tx1"/>
                        </a:solidFill>
                        <a:latin typeface="Roboto Condensed Light"/>
                        <a:ea typeface="Roboto Condensed Light"/>
                        <a:cs typeface="Roboto Condensed Light"/>
                        <a:sym typeface="Roboto Condensed Light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b="0" i="0" u="none" strike="noStrike" cap="none" dirty="0" smtClean="0">
                          <a:solidFill>
                            <a:schemeClr val="tx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06</a:t>
                      </a:r>
                      <a:endParaRPr lang="ru-RU" sz="1000" b="0" i="0" u="none" strike="noStrike" cap="none" dirty="0">
                        <a:solidFill>
                          <a:schemeClr val="tx1"/>
                        </a:solidFill>
                        <a:latin typeface="Roboto Condensed Light"/>
                        <a:ea typeface="Roboto Condensed Light"/>
                        <a:cs typeface="Roboto Condensed Light"/>
                        <a:sym typeface="Roboto Condensed Light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ru-RU" sz="1000" b="0" i="0" u="none" strike="noStrike" cap="none" dirty="0" smtClean="0">
                        <a:solidFill>
                          <a:schemeClr val="tx1"/>
                        </a:solidFill>
                        <a:latin typeface="Roboto Condensed Light"/>
                        <a:ea typeface="Roboto Condensed Light"/>
                        <a:cs typeface="Roboto Condensed Light"/>
                        <a:sym typeface="Roboto Condensed Light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b="0" i="0" u="none" strike="noStrike" cap="none" dirty="0" smtClean="0">
                          <a:solidFill>
                            <a:schemeClr val="tx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тыс</a:t>
                      </a:r>
                      <a:r>
                        <a:rPr lang="ru-RU" sz="1000" b="0" i="0" u="none" strike="noStrike" cap="none" dirty="0">
                          <a:solidFill>
                            <a:schemeClr val="tx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. </a:t>
                      </a:r>
                      <a:r>
                        <a:rPr lang="ru-RU" sz="1000" b="0" i="0" u="none" strike="noStrike" cap="none" dirty="0" err="1" smtClean="0">
                          <a:solidFill>
                            <a:schemeClr val="tx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пасс.км</a:t>
                      </a:r>
                      <a:endParaRPr lang="ru-RU" sz="1000" b="0" i="0" u="none" strike="noStrike" cap="none" dirty="0">
                        <a:solidFill>
                          <a:schemeClr val="tx1"/>
                        </a:solidFill>
                        <a:latin typeface="Roboto Condensed Light"/>
                        <a:ea typeface="Roboto Condensed Light"/>
                        <a:cs typeface="Roboto Condensed Light"/>
                        <a:sym typeface="Roboto Condensed Light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b="0" i="0" u="none" strike="noStrike" cap="none" dirty="0">
                          <a:solidFill>
                            <a:schemeClr val="tx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b="0" i="0" u="none" strike="noStrike" cap="none" dirty="0">
                          <a:solidFill>
                            <a:schemeClr val="tx1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98562" y="1275606"/>
            <a:ext cx="3725366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  <a:sym typeface="Roboto Condensed"/>
              </a:rPr>
              <a:t>Объем перевозок </a:t>
            </a:r>
            <a:r>
              <a:rPr lang="ru-RU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  <a:sym typeface="Roboto Condensed"/>
              </a:rPr>
              <a:t>пассажиров </a:t>
            </a:r>
            <a:r>
              <a:rPr lang="ru-RU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  <a:sym typeface="Roboto Condensed"/>
              </a:rPr>
              <a:t>и пассажирооборот рассчитывают отдельно:</a:t>
            </a:r>
          </a:p>
          <a:p>
            <a:pPr algn="just"/>
            <a:endParaRPr lang="ru-RU" sz="1600" dirty="0" smtClean="0">
              <a:solidFill>
                <a:schemeClr val="accent6"/>
              </a:solidFill>
              <a:latin typeface="Times New Roman" pitchFamily="18" charset="0"/>
              <a:ea typeface="Roboto Condensed"/>
              <a:cs typeface="Times New Roman" pitchFamily="18" charset="0"/>
              <a:sym typeface="Roboto Condensed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700" u="sng" kern="1200" dirty="0">
                <a:solidFill>
                  <a:schemeClr val="accent5"/>
                </a:solidFill>
                <a:latin typeface="Times New Roman" pitchFamily="18" charset="0"/>
                <a:ea typeface="+mn-ea"/>
                <a:cs typeface="Times New Roman" pitchFamily="18" charset="0"/>
                <a:sym typeface="Roboto Condensed"/>
              </a:rPr>
              <a:t>по видам сообщения</a:t>
            </a:r>
            <a:r>
              <a:rPr lang="ru-RU" sz="1700" kern="1200" dirty="0">
                <a:solidFill>
                  <a:schemeClr val="accent5"/>
                </a:solidFill>
                <a:latin typeface="Times New Roman" pitchFamily="18" charset="0"/>
                <a:ea typeface="+mn-ea"/>
                <a:cs typeface="Times New Roman" pitchFamily="18" charset="0"/>
                <a:sym typeface="Roboto Condensed"/>
              </a:rPr>
              <a:t> </a:t>
            </a:r>
            <a:r>
              <a:rPr lang="ru-RU" sz="17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  <a:sym typeface="Roboto Condensed"/>
              </a:rPr>
              <a:t>– регулярное и нерегулярное;</a:t>
            </a:r>
          </a:p>
          <a:p>
            <a:pPr marL="342900" indent="-342900" algn="just">
              <a:buFont typeface="+mj-lt"/>
              <a:buAutoNum type="arabicPeriod"/>
            </a:pPr>
            <a:endParaRPr lang="ru-RU" sz="1600" dirty="0" smtClean="0">
              <a:solidFill>
                <a:schemeClr val="accent6"/>
              </a:solidFill>
              <a:latin typeface="Times New Roman" pitchFamily="18" charset="0"/>
              <a:ea typeface="Roboto Condensed"/>
              <a:cs typeface="Times New Roman" pitchFamily="18" charset="0"/>
              <a:sym typeface="Roboto Condensed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700" u="sng" kern="1200" dirty="0">
                <a:solidFill>
                  <a:schemeClr val="accent5"/>
                </a:solidFill>
                <a:latin typeface="Times New Roman" pitchFamily="18" charset="0"/>
                <a:ea typeface="+mn-ea"/>
                <a:cs typeface="Times New Roman" pitchFamily="18" charset="0"/>
                <a:sym typeface="Roboto Condensed"/>
              </a:rPr>
              <a:t>по видам перевозок </a:t>
            </a:r>
            <a:r>
              <a:rPr lang="ru-RU" sz="17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  <a:sym typeface="Roboto Condensed"/>
              </a:rPr>
              <a:t>– городские</a:t>
            </a:r>
            <a:r>
              <a:rPr lang="ru-RU" sz="17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  <a:sym typeface="Roboto Condensed"/>
              </a:rPr>
              <a:t>, пригородные, междугородные </a:t>
            </a:r>
            <a:br>
              <a:rPr lang="ru-RU" sz="17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  <a:sym typeface="Roboto Condensed"/>
              </a:rPr>
            </a:br>
            <a:r>
              <a:rPr lang="ru-RU" sz="17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  <a:sym typeface="Roboto Condensed"/>
              </a:rPr>
              <a:t>и международные.</a:t>
            </a:r>
          </a:p>
        </p:txBody>
      </p:sp>
    </p:spTree>
    <p:extLst>
      <p:ext uri="{BB962C8B-B14F-4D97-AF65-F5344CB8AC3E}">
        <p14:creationId xmlns:p14="http://schemas.microsoft.com/office/powerpoint/2010/main" val="300104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7504" y="509406"/>
            <a:ext cx="8280920" cy="550176"/>
          </a:xfrm>
        </p:spPr>
        <p:txBody>
          <a:bodyPr/>
          <a:lstStyle/>
          <a:p>
            <a:pPr marL="0" indent="0" algn="ctr">
              <a:buNone/>
            </a:pPr>
            <a:r>
              <a:rPr lang="ru-RU" sz="2200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Порядок заполнения таблицы </a:t>
            </a:r>
            <a:r>
              <a:rPr lang="ru-RU" sz="2200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«Работа </a:t>
            </a:r>
            <a:r>
              <a:rPr lang="ru-RU" sz="2200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автобусов»</a:t>
            </a:r>
            <a:br>
              <a:rPr lang="ru-RU" sz="2200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n w="12700">
                <a:solidFill>
                  <a:schemeClr val="tx2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288573" y="4822411"/>
            <a:ext cx="1828800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Times New Roman" pitchFamily="18" charset="0"/>
                <a:cs typeface="Times New Roman" pitchFamily="18" charset="0"/>
              </a:rPr>
              <a:t>16</a:t>
            </a:fld>
            <a:endParaRPr lang="e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Google Shape;284;p19"/>
          <p:cNvSpPr txBox="1">
            <a:spLocks/>
          </p:cNvSpPr>
          <p:nvPr/>
        </p:nvSpPr>
        <p:spPr>
          <a:xfrm>
            <a:off x="284709" y="1223933"/>
            <a:ext cx="3168352" cy="33579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  <a:buClr>
                <a:schemeClr val="accent4"/>
              </a:buClr>
              <a:buSzPts val="1800"/>
            </a:pPr>
            <a:r>
              <a:rPr lang="ru-RU" sz="1800" b="1" dirty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Автомобильные перевозки </a:t>
            </a:r>
            <a:br>
              <a:rPr lang="ru-RU" sz="1800" b="1" dirty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</a:br>
            <a:r>
              <a:rPr lang="ru-RU" sz="1800" b="1" dirty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в нерегулярном сообщении</a:t>
            </a:r>
            <a:endParaRPr lang="en-US" sz="1800" b="1" dirty="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>
              <a:spcBef>
                <a:spcPts val="1000"/>
              </a:spcBef>
            </a:pPr>
            <a:r>
              <a:rPr lang="ru-RU" sz="1600" dirty="0" smtClean="0">
                <a:solidFill>
                  <a:schemeClr val="dk1"/>
                </a:solidFill>
                <a:latin typeface="Roboto Condensed Light"/>
                <a:ea typeface="Roboto Condensed Light"/>
              </a:rPr>
              <a:t>Принимается </a:t>
            </a:r>
            <a:r>
              <a:rPr lang="ru-RU" sz="1600" dirty="0">
                <a:solidFill>
                  <a:schemeClr val="dk1"/>
                </a:solidFill>
                <a:latin typeface="Roboto Condensed Light"/>
                <a:ea typeface="Roboto Condensed Light"/>
              </a:rPr>
              <a:t>равным количеству пассажиров, </a:t>
            </a:r>
            <a:r>
              <a:rPr lang="ru-RU" sz="1600" u="sng" dirty="0">
                <a:solidFill>
                  <a:schemeClr val="dk1"/>
                </a:solidFill>
                <a:latin typeface="Roboto Condensed Light"/>
                <a:ea typeface="Roboto Condensed Light"/>
              </a:rPr>
              <a:t>указанному </a:t>
            </a:r>
            <a:r>
              <a:rPr lang="ru-RU" sz="1600" u="sng" dirty="0" smtClean="0">
                <a:solidFill>
                  <a:schemeClr val="dk1"/>
                </a:solidFill>
                <a:latin typeface="Roboto Condensed Light"/>
                <a:ea typeface="Roboto Condensed Light"/>
              </a:rPr>
              <a:t/>
            </a:r>
            <a:br>
              <a:rPr lang="ru-RU" sz="1600" u="sng" dirty="0" smtClean="0">
                <a:solidFill>
                  <a:schemeClr val="dk1"/>
                </a:solidFill>
                <a:latin typeface="Roboto Condensed Light"/>
                <a:ea typeface="Roboto Condensed Light"/>
              </a:rPr>
            </a:br>
            <a:r>
              <a:rPr lang="ru-RU" sz="1600" u="sng" dirty="0" smtClean="0">
                <a:solidFill>
                  <a:schemeClr val="dk1"/>
                </a:solidFill>
                <a:latin typeface="Roboto Condensed Light"/>
                <a:ea typeface="Roboto Condensed Light"/>
              </a:rPr>
              <a:t>в </a:t>
            </a:r>
            <a:r>
              <a:rPr lang="ru-RU" sz="1600" u="sng" dirty="0">
                <a:solidFill>
                  <a:schemeClr val="dk1"/>
                </a:solidFill>
                <a:latin typeface="Roboto Condensed Light"/>
                <a:ea typeface="Roboto Condensed Light"/>
              </a:rPr>
              <a:t>формуляре поездки, списке пассажиров</a:t>
            </a:r>
            <a:r>
              <a:rPr lang="ru-RU" sz="1600" dirty="0">
                <a:solidFill>
                  <a:schemeClr val="dk1"/>
                </a:solidFill>
                <a:latin typeface="Roboto Condensed Light"/>
                <a:ea typeface="Roboto Condensed Light"/>
              </a:rPr>
              <a:t> или другом первичном учетном и ином документе, содержащем информацию о работе автомобильного транспорта, </a:t>
            </a:r>
            <a:r>
              <a:rPr lang="ru-RU" sz="1600" dirty="0" smtClean="0">
                <a:solidFill>
                  <a:schemeClr val="dk1"/>
                </a:solidFill>
                <a:latin typeface="Roboto Condensed Light"/>
                <a:ea typeface="Roboto Condensed Light"/>
              </a:rPr>
              <a:t>но </a:t>
            </a:r>
            <a:r>
              <a:rPr lang="ru-RU" sz="1600" dirty="0">
                <a:solidFill>
                  <a:schemeClr val="dk1"/>
                </a:solidFill>
                <a:latin typeface="Roboto Condensed Light"/>
                <a:ea typeface="Roboto Condensed Light"/>
              </a:rPr>
              <a:t>не более числа мест для перевозки пассажиров (мест для сидения и мест для пассажиров в колясках</a:t>
            </a:r>
            <a:r>
              <a:rPr lang="ru-RU" sz="1600" dirty="0" smtClean="0">
                <a:solidFill>
                  <a:schemeClr val="dk1"/>
                </a:solidFill>
                <a:latin typeface="Roboto Condensed Light"/>
                <a:ea typeface="Roboto Condensed Light"/>
              </a:rPr>
              <a:t>)</a:t>
            </a:r>
            <a:endParaRPr lang="en-US" sz="1600" dirty="0">
              <a:solidFill>
                <a:schemeClr val="dk1"/>
              </a:solidFill>
              <a:latin typeface="Roboto Condensed Light"/>
              <a:ea typeface="Roboto Condensed Light"/>
            </a:endParaRPr>
          </a:p>
        </p:txBody>
      </p:sp>
      <p:sp>
        <p:nvSpPr>
          <p:cNvPr id="9" name="Google Shape;286;p19"/>
          <p:cNvSpPr txBox="1">
            <a:spLocks/>
          </p:cNvSpPr>
          <p:nvPr/>
        </p:nvSpPr>
        <p:spPr>
          <a:xfrm>
            <a:off x="5828682" y="1223933"/>
            <a:ext cx="2919782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  <a:buClr>
                <a:schemeClr val="accent4"/>
              </a:buClr>
              <a:buSzPts val="1800"/>
            </a:pPr>
            <a:r>
              <a:rPr lang="ru-RU" sz="1800" b="1" dirty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Автомобильные перевозки </a:t>
            </a:r>
            <a:r>
              <a:rPr lang="ru-RU" sz="1800" b="1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/>
            </a:r>
            <a:br>
              <a:rPr lang="ru-RU" sz="1800" b="1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</a:br>
            <a:r>
              <a:rPr lang="ru-RU" sz="1800" b="1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в </a:t>
            </a:r>
            <a:r>
              <a:rPr lang="ru-RU" sz="1800" b="1" dirty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регулярном сообщении</a:t>
            </a:r>
            <a:endParaRPr lang="en-US" sz="1800" b="1" dirty="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ru-RU" sz="1600" dirty="0">
                <a:solidFill>
                  <a:schemeClr val="dk1"/>
                </a:solidFill>
                <a:latin typeface="Roboto Condensed Light"/>
                <a:ea typeface="Roboto Condensed Light"/>
                <a:sym typeface="Roboto Condensed Light"/>
              </a:rPr>
              <a:t>Определяется по количеству </a:t>
            </a:r>
            <a:r>
              <a:rPr lang="ru-RU" sz="1600" u="sng" dirty="0">
                <a:solidFill>
                  <a:schemeClr val="dk1"/>
                </a:solidFill>
                <a:latin typeface="Roboto Condensed Light"/>
                <a:ea typeface="Roboto Condensed Light"/>
                <a:sym typeface="Roboto Condensed Light"/>
              </a:rPr>
              <a:t>реализованных билетов</a:t>
            </a:r>
            <a:r>
              <a:rPr lang="ru-RU" sz="1600" dirty="0">
                <a:solidFill>
                  <a:schemeClr val="dk1"/>
                </a:solidFill>
                <a:latin typeface="Roboto Condensed Light"/>
                <a:ea typeface="Roboto Condensed Light"/>
                <a:sym typeface="Roboto Condensed Light"/>
              </a:rPr>
              <a:t> при городских, пригородных, междугородных и международных </a:t>
            </a:r>
            <a:r>
              <a:rPr lang="ru-RU" sz="1600" dirty="0" smtClean="0">
                <a:solidFill>
                  <a:schemeClr val="dk1"/>
                </a:solidFill>
                <a:latin typeface="Roboto Condensed Light"/>
                <a:ea typeface="Roboto Condensed Light"/>
                <a:sym typeface="Roboto Condensed Light"/>
              </a:rPr>
              <a:t>перевозках</a:t>
            </a:r>
            <a:endParaRPr lang="en-US" sz="1600" dirty="0"/>
          </a:p>
        </p:txBody>
      </p:sp>
      <p:sp>
        <p:nvSpPr>
          <p:cNvPr id="10" name="Google Shape;323;p22"/>
          <p:cNvSpPr/>
          <p:nvPr/>
        </p:nvSpPr>
        <p:spPr>
          <a:xfrm>
            <a:off x="3419872" y="1709519"/>
            <a:ext cx="2386800" cy="2386800"/>
          </a:xfrm>
          <a:prstGeom prst="diamond">
            <a:avLst/>
          </a:prstGeom>
          <a:noFill/>
          <a:ln w="76200" cap="flat" cmpd="sng">
            <a:solidFill>
              <a:srgbClr val="FF98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spcBef>
                <a:spcPts val="600"/>
              </a:spcBef>
              <a:buClr>
                <a:schemeClr val="accent4"/>
              </a:buClr>
              <a:buSzPts val="1800"/>
            </a:pPr>
            <a:r>
              <a:rPr lang="ru-RU" sz="1600" b="1" u="sng" dirty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</a:rPr>
              <a:t>Строка 05</a:t>
            </a:r>
            <a:endParaRPr lang="en-US" sz="1600" b="1" u="sng" dirty="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</a:endParaRPr>
          </a:p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ru-RU" sz="1600" dirty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</a:rPr>
              <a:t>Перевезено пассажиров</a:t>
            </a:r>
            <a:endParaRPr lang="en-US" sz="1600" dirty="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324652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45345" y="339502"/>
            <a:ext cx="5631110" cy="792088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2200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Порядок заполнения таблицы </a:t>
            </a:r>
            <a:r>
              <a:rPr lang="ru-RU" sz="2200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br>
              <a:rPr lang="ru-RU" sz="2200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«Работа </a:t>
            </a:r>
            <a:r>
              <a:rPr lang="ru-RU" sz="2200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автобусов»</a:t>
            </a:r>
            <a:br>
              <a:rPr lang="ru-RU" sz="2200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n w="12700">
                <a:solidFill>
                  <a:schemeClr val="tx2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282433" y="4838005"/>
            <a:ext cx="1828800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Times New Roman" pitchFamily="18" charset="0"/>
                <a:cs typeface="Times New Roman" pitchFamily="18" charset="0"/>
              </a:rPr>
              <a:t>17</a:t>
            </a:fld>
            <a:endParaRPr lang="e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2801" y="843558"/>
            <a:ext cx="2304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Clr>
                <a:schemeClr val="accent4"/>
              </a:buClr>
              <a:buSzPts val="1800"/>
            </a:pPr>
            <a:r>
              <a:rPr lang="ru-RU" sz="1800" b="1" u="sng" dirty="0">
                <a:solidFill>
                  <a:schemeClr val="accent5"/>
                </a:solidFill>
                <a:latin typeface="Roboto Condensed Light"/>
                <a:ea typeface="Roboto Condensed Light"/>
                <a:cs typeface="Roboto Condensed Light"/>
              </a:rPr>
              <a:t>Строка </a:t>
            </a:r>
            <a:r>
              <a:rPr lang="ru-RU" sz="1800" b="1" u="sng" dirty="0" smtClean="0">
                <a:solidFill>
                  <a:schemeClr val="accent5"/>
                </a:solidFill>
                <a:latin typeface="Roboto Condensed Light"/>
                <a:ea typeface="Roboto Condensed Light"/>
                <a:cs typeface="Roboto Condensed Light"/>
              </a:rPr>
              <a:t>06  </a:t>
            </a:r>
            <a:r>
              <a:rPr lang="ru-RU" sz="1800" dirty="0" smtClean="0">
                <a:solidFill>
                  <a:schemeClr val="accent5"/>
                </a:solidFill>
                <a:latin typeface="Roboto Condensed Light"/>
                <a:ea typeface="Roboto Condensed Light"/>
                <a:cs typeface="Roboto Condensed Light"/>
              </a:rPr>
              <a:t>Пассажирооборот</a:t>
            </a:r>
            <a:endParaRPr lang="en-US" sz="1800" dirty="0">
              <a:solidFill>
                <a:schemeClr val="accent5"/>
              </a:solidFill>
              <a:latin typeface="Roboto Condensed Light"/>
              <a:ea typeface="Roboto Condensed Light"/>
              <a:cs typeface="Roboto Condensed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113" y="1779662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/>
              </a:buClr>
              <a:buFont typeface="Wingdings" pitchFamily="2" charset="2"/>
              <a:buChar char="q"/>
            </a:pPr>
            <a:r>
              <a:rPr lang="ru-RU" sz="2000" b="1" u="sng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Городские</a:t>
            </a:r>
            <a:r>
              <a:rPr lang="ru-RU" sz="2000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автомобильные перевозки </a:t>
            </a:r>
            <a:r>
              <a:rPr lang="ru-RU" sz="2000" b="1" u="sng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в регулярном </a:t>
            </a:r>
            <a:r>
              <a:rPr lang="ru-RU" sz="2000" b="1" u="sng" dirty="0" smtClean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сообщении</a:t>
            </a:r>
            <a:r>
              <a:rPr lang="ru-RU" sz="2000" dirty="0" smtClean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:</a:t>
            </a:r>
            <a:endParaRPr lang="ru-RU" sz="2000" dirty="0">
              <a:solidFill>
                <a:schemeClr val="tx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12801" y="2283718"/>
            <a:ext cx="2592288" cy="15121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accent6"/>
                </a:solidFill>
                <a:latin typeface="Roboto Condensed"/>
                <a:ea typeface="Roboto Condensed"/>
                <a:cs typeface="Roboto Condensed"/>
              </a:rPr>
              <a:t>Объем перевозок пассажиров</a:t>
            </a:r>
            <a:endParaRPr lang="ru-RU" sz="1800" dirty="0">
              <a:solidFill>
                <a:schemeClr val="accent6"/>
              </a:solidFill>
              <a:latin typeface="Roboto Condensed"/>
              <a:ea typeface="Roboto Condensed"/>
              <a:cs typeface="Roboto Condensed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64088" y="2302768"/>
            <a:ext cx="2736304" cy="156512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accent6"/>
                </a:solidFill>
                <a:latin typeface="Roboto Condensed"/>
                <a:ea typeface="Roboto Condensed"/>
                <a:cs typeface="Roboto Condensed"/>
              </a:rPr>
              <a:t>Среднее </a:t>
            </a:r>
            <a:r>
              <a:rPr lang="ru-RU" sz="1800" dirty="0">
                <a:solidFill>
                  <a:schemeClr val="accent6"/>
                </a:solidFill>
                <a:latin typeface="Roboto Condensed"/>
                <a:ea typeface="Roboto Condensed"/>
                <a:cs typeface="Roboto Condensed"/>
              </a:rPr>
              <a:t>расстояние поездки одного пассажира по данному </a:t>
            </a:r>
            <a:r>
              <a:rPr lang="ru-RU" sz="1800" dirty="0" smtClean="0">
                <a:solidFill>
                  <a:schemeClr val="accent6"/>
                </a:solidFill>
                <a:latin typeface="Roboto Condensed"/>
                <a:ea typeface="Roboto Condensed"/>
                <a:cs typeface="Roboto Condensed"/>
              </a:rPr>
              <a:t>городу</a:t>
            </a:r>
            <a:r>
              <a:rPr lang="ru-RU" sz="1800" dirty="0" smtClean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</a:rPr>
              <a:t>*</a:t>
            </a:r>
            <a:endParaRPr lang="ru-RU" sz="1800" dirty="0">
              <a:solidFill>
                <a:schemeClr val="tx1"/>
              </a:solidFill>
              <a:latin typeface="Roboto Condensed"/>
              <a:ea typeface="Roboto Condensed"/>
              <a:cs typeface="Roboto Condensed"/>
            </a:endParaRPr>
          </a:p>
        </p:txBody>
      </p:sp>
      <p:sp>
        <p:nvSpPr>
          <p:cNvPr id="9" name="Умножение 8"/>
          <p:cNvSpPr/>
          <p:nvPr/>
        </p:nvSpPr>
        <p:spPr>
          <a:xfrm>
            <a:off x="4119544" y="2715766"/>
            <a:ext cx="964710" cy="648072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14042" y="4155926"/>
            <a:ext cx="846241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</a:rPr>
              <a:t>*Среднее расстояние поездки принимается равным среднему расстоянию, фактически сложившемуся по респонденту за год, предшествующий </a:t>
            </a:r>
            <a:r>
              <a:rPr lang="ru-RU" sz="1700" dirty="0" smtClean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</a:rPr>
              <a:t>текущему</a:t>
            </a:r>
            <a:endParaRPr lang="ru-RU" sz="1700" dirty="0">
              <a:solidFill>
                <a:schemeClr val="tx1"/>
              </a:solidFill>
              <a:latin typeface="Roboto Condensed"/>
              <a:ea typeface="Roboto Condensed"/>
              <a:cs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51503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563888" y="341656"/>
            <a:ext cx="4824536" cy="7662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200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Порядок заполнения таблицы 2</a:t>
            </a:r>
            <a:br>
              <a:rPr lang="ru-RU" sz="2200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«Работа автобусов»</a:t>
            </a:r>
            <a:br>
              <a:rPr lang="ru-RU" sz="2200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n w="12700">
                <a:solidFill>
                  <a:schemeClr val="tx2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189787" y="4803998"/>
            <a:ext cx="1828800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Times New Roman" pitchFamily="18" charset="0"/>
                <a:cs typeface="Times New Roman" pitchFamily="18" charset="0"/>
              </a:rPr>
              <a:t>18</a:t>
            </a:fld>
            <a:endParaRPr lang="e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790625"/>
            <a:ext cx="2304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Clr>
                <a:schemeClr val="accent4"/>
              </a:buClr>
              <a:buSzPts val="1800"/>
            </a:pPr>
            <a:r>
              <a:rPr lang="ru-RU" sz="1800" b="1" u="sng" dirty="0">
                <a:solidFill>
                  <a:schemeClr val="accent5"/>
                </a:solidFill>
                <a:latin typeface="Roboto Condensed Light"/>
                <a:ea typeface="Roboto Condensed Light"/>
                <a:cs typeface="Roboto Condensed Light"/>
              </a:rPr>
              <a:t>Строка </a:t>
            </a:r>
            <a:r>
              <a:rPr lang="ru-RU" sz="1800" b="1" u="sng" dirty="0" smtClean="0">
                <a:solidFill>
                  <a:schemeClr val="accent5"/>
                </a:solidFill>
                <a:latin typeface="Roboto Condensed Light"/>
                <a:ea typeface="Roboto Condensed Light"/>
                <a:cs typeface="Roboto Condensed Light"/>
              </a:rPr>
              <a:t>06  </a:t>
            </a:r>
            <a:r>
              <a:rPr lang="ru-RU" sz="1800" dirty="0" smtClean="0">
                <a:solidFill>
                  <a:schemeClr val="accent5"/>
                </a:solidFill>
                <a:latin typeface="Roboto Condensed Light"/>
                <a:ea typeface="Roboto Condensed Light"/>
                <a:cs typeface="Roboto Condensed Light"/>
              </a:rPr>
              <a:t>Пассажирооборот</a:t>
            </a:r>
            <a:endParaRPr lang="en-US" sz="1800" dirty="0">
              <a:solidFill>
                <a:schemeClr val="accent5"/>
              </a:solidFill>
              <a:latin typeface="Roboto Condensed Light"/>
              <a:ea typeface="Roboto Condensed Light"/>
              <a:cs typeface="Roboto Condensed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707654"/>
            <a:ext cx="8784976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/>
              </a:buClr>
              <a:buFont typeface="Wingdings" pitchFamily="2" charset="2"/>
              <a:buChar char="q"/>
            </a:pPr>
            <a:r>
              <a:rPr lang="ru-RU" sz="2000" b="1" u="sng" dirty="0">
                <a:solidFill>
                  <a:schemeClr val="tx1"/>
                </a:solidFill>
                <a:latin typeface="Times New Roman" pitchFamily="18" charset="0"/>
                <a:ea typeface="Roboto Condensed"/>
                <a:cs typeface="Times New Roman" pitchFamily="18" charset="0"/>
                <a:sym typeface="Roboto Condensed"/>
              </a:rPr>
              <a:t>Городские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ea typeface="Roboto Condensed"/>
                <a:cs typeface="Times New Roman" pitchFamily="18" charset="0"/>
                <a:sym typeface="Roboto Condensed"/>
              </a:rPr>
              <a:t> автомобильные перевозки </a:t>
            </a:r>
            <a:r>
              <a:rPr lang="ru-RU" sz="2000" b="1" u="sng" dirty="0">
                <a:solidFill>
                  <a:schemeClr val="tx1"/>
                </a:solidFill>
                <a:latin typeface="Times New Roman" pitchFamily="18" charset="0"/>
                <a:ea typeface="Roboto Condensed"/>
                <a:cs typeface="Times New Roman" pitchFamily="18" charset="0"/>
                <a:sym typeface="Roboto Condensed"/>
              </a:rPr>
              <a:t>в регулярном </a:t>
            </a:r>
            <a:r>
              <a:rPr lang="ru-RU" sz="2000" b="1" u="sng" dirty="0" smtClean="0">
                <a:solidFill>
                  <a:schemeClr val="tx1"/>
                </a:solidFill>
                <a:latin typeface="Times New Roman" pitchFamily="18" charset="0"/>
                <a:ea typeface="Roboto Condensed"/>
                <a:cs typeface="Times New Roman" pitchFamily="18" charset="0"/>
                <a:sym typeface="Roboto Condensed"/>
              </a:rPr>
              <a:t>сообщении маршрутными такси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Roboto Condensed"/>
                <a:cs typeface="Times New Roman" pitchFamily="18" charset="0"/>
                <a:sym typeface="Roboto Condensed"/>
              </a:rPr>
              <a:t> 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ea typeface="Roboto Condensed"/>
                <a:cs typeface="Times New Roman" pitchFamily="18" charset="0"/>
                <a:sym typeface="Roboto Condensed"/>
              </a:rPr>
              <a:t>(рассчитывается отдельно по каждому мар</a:t>
            </a:r>
            <a:r>
              <a:rPr lang="ru-RU" sz="2100" i="1" dirty="0" smtClean="0">
                <a:solidFill>
                  <a:schemeClr val="tx1"/>
                </a:solidFill>
                <a:latin typeface="Times New Roman" pitchFamily="18" charset="0"/>
                <a:ea typeface="Roboto Condensed"/>
                <a:cs typeface="Times New Roman" pitchFamily="18" charset="0"/>
                <a:sym typeface="Roboto Condensed"/>
              </a:rPr>
              <a:t>ш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ea typeface="Roboto Condensed"/>
                <a:cs typeface="Times New Roman" pitchFamily="18" charset="0"/>
                <a:sym typeface="Roboto Condensed"/>
              </a:rPr>
              <a:t>руту):</a:t>
            </a:r>
            <a:endParaRPr lang="ru-RU" sz="2000" i="1" dirty="0">
              <a:solidFill>
                <a:schemeClr val="tx1"/>
              </a:solidFill>
              <a:latin typeface="Times New Roman" pitchFamily="18" charset="0"/>
              <a:ea typeface="Roboto Condensed"/>
              <a:cs typeface="Times New Roman" pitchFamily="18" charset="0"/>
              <a:sym typeface="Roboto Condensed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87624" y="2643758"/>
            <a:ext cx="2592288" cy="16550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accent6"/>
                </a:solidFill>
                <a:latin typeface="Roboto Condensed"/>
                <a:ea typeface="Roboto Condensed"/>
                <a:cs typeface="Roboto Condensed"/>
              </a:rPr>
              <a:t>Количество перевезенных</a:t>
            </a:r>
          </a:p>
          <a:p>
            <a:pPr algn="ctr"/>
            <a:r>
              <a:rPr lang="ru-RU" sz="1800" dirty="0" smtClean="0">
                <a:solidFill>
                  <a:schemeClr val="accent6"/>
                </a:solidFill>
                <a:latin typeface="Roboto Condensed"/>
                <a:ea typeface="Roboto Condensed"/>
                <a:cs typeface="Roboto Condensed"/>
              </a:rPr>
              <a:t>пассажиров</a:t>
            </a:r>
            <a:endParaRPr lang="ru-RU" sz="1800" dirty="0">
              <a:solidFill>
                <a:schemeClr val="accent6"/>
              </a:solidFill>
              <a:latin typeface="Roboto Condensed"/>
              <a:ea typeface="Roboto Condensed"/>
              <a:cs typeface="Roboto Condensed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67883" y="2620485"/>
            <a:ext cx="2736304" cy="165618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6"/>
                </a:solidFill>
                <a:latin typeface="Roboto Condensed"/>
                <a:ea typeface="Roboto Condensed"/>
                <a:cs typeface="Roboto Condensed"/>
              </a:rPr>
              <a:t>½</a:t>
            </a:r>
            <a:r>
              <a:rPr lang="ru-RU" sz="1800" dirty="0">
                <a:solidFill>
                  <a:schemeClr val="accent6"/>
                </a:solidFill>
                <a:latin typeface="Roboto Condensed"/>
                <a:ea typeface="Roboto Condensed"/>
                <a:cs typeface="Roboto Condensed"/>
              </a:rPr>
              <a:t> протяженности </a:t>
            </a:r>
            <a:r>
              <a:rPr lang="ru-RU" sz="1800" dirty="0" smtClean="0">
                <a:solidFill>
                  <a:schemeClr val="accent6"/>
                </a:solidFill>
                <a:latin typeface="Roboto Condensed"/>
                <a:ea typeface="Roboto Condensed"/>
                <a:cs typeface="Roboto Condensed"/>
              </a:rPr>
              <a:t>мар</a:t>
            </a:r>
            <a:r>
              <a:rPr lang="ru-RU" sz="1900" dirty="0" smtClean="0">
                <a:solidFill>
                  <a:schemeClr val="accent6"/>
                </a:solidFill>
                <a:latin typeface="Roboto Condensed"/>
                <a:ea typeface="Roboto Condensed"/>
                <a:cs typeface="Roboto Condensed"/>
              </a:rPr>
              <a:t>ш</a:t>
            </a:r>
            <a:r>
              <a:rPr lang="ru-RU" sz="1800" dirty="0" smtClean="0">
                <a:solidFill>
                  <a:schemeClr val="accent6"/>
                </a:solidFill>
                <a:latin typeface="Roboto Condensed"/>
                <a:ea typeface="Roboto Condensed"/>
                <a:cs typeface="Roboto Condensed"/>
              </a:rPr>
              <a:t>рута в прямом или обратном направлении</a:t>
            </a:r>
            <a:endParaRPr lang="ru-RU" sz="1800" dirty="0">
              <a:solidFill>
                <a:schemeClr val="accent6"/>
              </a:solidFill>
              <a:latin typeface="Roboto Condensed"/>
              <a:ea typeface="Roboto Condensed"/>
              <a:cs typeface="Roboto Condensed"/>
            </a:endParaRPr>
          </a:p>
        </p:txBody>
      </p:sp>
      <p:sp>
        <p:nvSpPr>
          <p:cNvPr id="9" name="Умножение 8"/>
          <p:cNvSpPr/>
          <p:nvPr/>
        </p:nvSpPr>
        <p:spPr>
          <a:xfrm>
            <a:off x="4089645" y="3124541"/>
            <a:ext cx="964710" cy="648072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42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11960" y="339502"/>
            <a:ext cx="4392488" cy="766200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2200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Порядок заполнения таблицы 2</a:t>
            </a:r>
            <a:br>
              <a:rPr lang="ru-RU" sz="2200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«Работа автобусов»</a:t>
            </a:r>
            <a:br>
              <a:rPr lang="ru-RU" sz="2200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n w="12700">
                <a:solidFill>
                  <a:schemeClr val="tx2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185992" y="4848606"/>
            <a:ext cx="1828800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Times New Roman" pitchFamily="18" charset="0"/>
                <a:cs typeface="Times New Roman" pitchFamily="18" charset="0"/>
              </a:rPr>
              <a:t>19</a:t>
            </a:fld>
            <a:endParaRPr lang="e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771721"/>
            <a:ext cx="2304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Clr>
                <a:schemeClr val="accent4"/>
              </a:buClr>
              <a:buSzPts val="1800"/>
            </a:pPr>
            <a:r>
              <a:rPr lang="ru-RU" sz="1800" b="1" u="sng" dirty="0">
                <a:solidFill>
                  <a:schemeClr val="accent5"/>
                </a:solidFill>
                <a:latin typeface="Roboto Condensed Light"/>
                <a:ea typeface="Roboto Condensed Light"/>
                <a:cs typeface="Roboto Condensed Light"/>
              </a:rPr>
              <a:t>Строка </a:t>
            </a:r>
            <a:r>
              <a:rPr lang="ru-RU" sz="1800" b="1" u="sng" dirty="0" smtClean="0">
                <a:solidFill>
                  <a:schemeClr val="accent5"/>
                </a:solidFill>
                <a:latin typeface="Roboto Condensed Light"/>
                <a:ea typeface="Roboto Condensed Light"/>
                <a:cs typeface="Roboto Condensed Light"/>
              </a:rPr>
              <a:t>06  </a:t>
            </a:r>
            <a:r>
              <a:rPr lang="ru-RU" sz="1800" dirty="0" smtClean="0">
                <a:solidFill>
                  <a:schemeClr val="accent5"/>
                </a:solidFill>
                <a:latin typeface="Roboto Condensed Light"/>
                <a:ea typeface="Roboto Condensed Light"/>
                <a:cs typeface="Roboto Condensed Light"/>
              </a:rPr>
              <a:t>Пассажирооборот</a:t>
            </a:r>
            <a:endParaRPr lang="en-US" sz="1800" dirty="0">
              <a:solidFill>
                <a:schemeClr val="accent5"/>
              </a:solidFill>
              <a:latin typeface="Roboto Condensed Light"/>
              <a:ea typeface="Roboto Condensed Light"/>
              <a:cs typeface="Roboto Condensed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563638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/>
              </a:buClr>
              <a:buFont typeface="Wingdings" pitchFamily="2" charset="2"/>
              <a:buChar char="q"/>
            </a:pPr>
            <a:r>
              <a:rPr lang="ru-RU" sz="2000" b="1" u="sng" dirty="0" smtClean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Пригородные, междугородные и международные </a:t>
            </a:r>
            <a:r>
              <a:rPr lang="ru-RU" sz="2000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автомобильные перевозки </a:t>
            </a:r>
            <a:r>
              <a:rPr lang="ru-RU" sz="2000" b="1" u="sng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в регулярном </a:t>
            </a:r>
            <a:r>
              <a:rPr lang="ru-RU" sz="2000" b="1" u="sng" dirty="0" smtClean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сообщении</a:t>
            </a:r>
            <a:r>
              <a:rPr lang="ru-RU" sz="2000" dirty="0" smtClean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:</a:t>
            </a:r>
            <a:endParaRPr lang="ru-RU" sz="2000" i="1" dirty="0">
              <a:solidFill>
                <a:schemeClr val="tx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87624" y="2356312"/>
            <a:ext cx="2592288" cy="12949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accent6"/>
                </a:solidFill>
                <a:latin typeface="Roboto Condensed"/>
                <a:ea typeface="Roboto Condensed"/>
                <a:cs typeface="Roboto Condensed"/>
              </a:rPr>
              <a:t>Сумма выручки от перевозок пассажиров</a:t>
            </a:r>
            <a:endParaRPr lang="ru-RU" sz="1800" dirty="0">
              <a:solidFill>
                <a:schemeClr val="accent6"/>
              </a:solidFill>
              <a:latin typeface="Roboto Condensed"/>
              <a:ea typeface="Roboto Condensed"/>
              <a:cs typeface="Roboto Condensed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64088" y="2356312"/>
            <a:ext cx="2736304" cy="13084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accent6"/>
                </a:solidFill>
                <a:latin typeface="Roboto Condensed"/>
                <a:ea typeface="Roboto Condensed"/>
                <a:cs typeface="Roboto Condensed"/>
              </a:rPr>
              <a:t>Действующий тариф </a:t>
            </a:r>
            <a:r>
              <a:rPr lang="ru-RU" sz="1800" dirty="0" smtClean="0">
                <a:solidFill>
                  <a:schemeClr val="accent6"/>
                </a:solidFill>
                <a:latin typeface="Roboto Condensed"/>
                <a:ea typeface="Roboto Condensed"/>
                <a:cs typeface="Roboto Condensed"/>
              </a:rPr>
              <a:t/>
            </a:r>
            <a:br>
              <a:rPr lang="ru-RU" sz="1800" dirty="0" smtClean="0">
                <a:solidFill>
                  <a:schemeClr val="accent6"/>
                </a:solidFill>
                <a:latin typeface="Roboto Condensed"/>
                <a:ea typeface="Roboto Condensed"/>
                <a:cs typeface="Roboto Condensed"/>
              </a:rPr>
            </a:br>
            <a:r>
              <a:rPr lang="ru-RU" sz="1800" dirty="0" smtClean="0">
                <a:solidFill>
                  <a:schemeClr val="accent6"/>
                </a:solidFill>
                <a:latin typeface="Roboto Condensed"/>
                <a:ea typeface="Roboto Condensed"/>
                <a:cs typeface="Roboto Condensed"/>
              </a:rPr>
              <a:t>за </a:t>
            </a:r>
            <a:r>
              <a:rPr lang="ru-RU" sz="1800" dirty="0">
                <a:solidFill>
                  <a:schemeClr val="accent6"/>
                </a:solidFill>
                <a:latin typeface="Roboto Condensed"/>
                <a:ea typeface="Roboto Condensed"/>
                <a:cs typeface="Roboto Condensed"/>
              </a:rPr>
              <a:t>один </a:t>
            </a:r>
            <a:r>
              <a:rPr lang="ru-RU" sz="1800" dirty="0" err="1" smtClean="0">
                <a:solidFill>
                  <a:schemeClr val="accent6"/>
                </a:solidFill>
                <a:latin typeface="Roboto Condensed"/>
                <a:ea typeface="Roboto Condensed"/>
                <a:cs typeface="Roboto Condensed"/>
              </a:rPr>
              <a:t>пассажиро</a:t>
            </a:r>
            <a:r>
              <a:rPr lang="ru-RU" sz="1800" dirty="0" smtClean="0">
                <a:solidFill>
                  <a:schemeClr val="accent6"/>
                </a:solidFill>
                <a:latin typeface="Roboto Condensed"/>
                <a:ea typeface="Roboto Condensed"/>
                <a:cs typeface="Roboto Condensed"/>
              </a:rPr>
              <a:t>-километр</a:t>
            </a:r>
            <a:r>
              <a:rPr lang="ru-RU" sz="1800" dirty="0" smtClean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</a:rPr>
              <a:t>*</a:t>
            </a:r>
            <a:endParaRPr lang="ru-RU" sz="1800" dirty="0">
              <a:solidFill>
                <a:schemeClr val="tx1"/>
              </a:solidFill>
              <a:latin typeface="Roboto Condensed"/>
              <a:ea typeface="Roboto Condensed"/>
              <a:cs typeface="Roboto Condensed"/>
            </a:endParaRPr>
          </a:p>
        </p:txBody>
      </p:sp>
      <p:sp>
        <p:nvSpPr>
          <p:cNvPr id="10" name="Деление 9"/>
          <p:cNvSpPr/>
          <p:nvPr/>
        </p:nvSpPr>
        <p:spPr>
          <a:xfrm>
            <a:off x="4031940" y="2639752"/>
            <a:ext cx="1080120" cy="792088"/>
          </a:xfrm>
          <a:prstGeom prst="mathDivid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67915" y="3971443"/>
            <a:ext cx="846637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</a:rPr>
              <a:t>*</a:t>
            </a:r>
            <a:r>
              <a:rPr lang="ru-RU" sz="1700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</a:rPr>
              <a:t>Если тариф на один </a:t>
            </a:r>
            <a:r>
              <a:rPr lang="ru-RU" sz="1700" dirty="0" err="1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</a:rPr>
              <a:t>пассажиро</a:t>
            </a:r>
            <a:r>
              <a:rPr lang="ru-RU" sz="1700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</a:rPr>
              <a:t>-километр при международных перевозках </a:t>
            </a:r>
            <a:r>
              <a:rPr lang="ru-RU" sz="1700" dirty="0" smtClean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</a:rPr>
              <a:t>не </a:t>
            </a:r>
            <a:r>
              <a:rPr lang="ru-RU" sz="1700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</a:rPr>
              <a:t>установлен, то его определяют путем деления стоимости билета </a:t>
            </a:r>
            <a:r>
              <a:rPr lang="ru-RU" sz="1700" dirty="0" smtClean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</a:rPr>
              <a:t>на </a:t>
            </a:r>
            <a:r>
              <a:rPr lang="ru-RU" sz="1700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</a:rPr>
              <a:t>протяженность маршрута в прямом или обратном </a:t>
            </a:r>
            <a:r>
              <a:rPr lang="ru-RU" sz="1700" dirty="0" smtClean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</a:rPr>
              <a:t>направлении</a:t>
            </a:r>
            <a:endParaRPr lang="ru-RU" sz="1700" dirty="0">
              <a:solidFill>
                <a:schemeClr val="tx1"/>
              </a:solidFill>
              <a:latin typeface="Roboto Condensed"/>
              <a:ea typeface="Roboto Condensed"/>
              <a:cs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33157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>
          <a:xfrm>
            <a:off x="7595646" y="4757365"/>
            <a:ext cx="1487400" cy="315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latin typeface="Times New Roman" pitchFamily="18" charset="0"/>
                <a:cs typeface="Times New Roman" pitchFamily="18" charset="0"/>
              </a:rPr>
              <a:t>2</a:t>
            </a:fld>
            <a:endParaRPr lang="e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491880" y="2699473"/>
            <a:ext cx="1102629" cy="9423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Google Shape;1056;p38"/>
          <p:cNvGrpSpPr/>
          <p:nvPr/>
        </p:nvGrpSpPr>
        <p:grpSpPr>
          <a:xfrm>
            <a:off x="7231832" y="2955873"/>
            <a:ext cx="455938" cy="491455"/>
            <a:chOff x="9901824" y="937343"/>
            <a:chExt cx="744273" cy="793950"/>
          </a:xfrm>
        </p:grpSpPr>
        <p:grpSp>
          <p:nvGrpSpPr>
            <p:cNvPr id="13" name="Google Shape;1057;p38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20" name="Google Shape;1058;p38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1059;p38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1060;p38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1061;p38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1062;p38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1063;p38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1064;p38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1065;p38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1066;p38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1067;p38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" name="Google Shape;1068;p38"/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069;p38"/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070;p38"/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071;p38"/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072;p38"/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073;p38"/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479970" y="3673621"/>
            <a:ext cx="216798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Срок представления</a:t>
            </a:r>
            <a:r>
              <a:rPr lang="en-US" dirty="0" smtClean="0"/>
              <a:t>:</a:t>
            </a:r>
            <a:endParaRPr lang="ru-RU" dirty="0" smtClean="0"/>
          </a:p>
          <a:p>
            <a:r>
              <a:rPr lang="ru-RU" dirty="0" smtClean="0"/>
              <a:t> 6 апреля 2023 г.</a:t>
            </a:r>
          </a:p>
          <a:p>
            <a:r>
              <a:rPr lang="ru-RU" dirty="0" smtClean="0"/>
              <a:t> 6 июля 2023 г.</a:t>
            </a:r>
          </a:p>
          <a:p>
            <a:r>
              <a:rPr lang="ru-RU" dirty="0"/>
              <a:t> </a:t>
            </a:r>
            <a:r>
              <a:rPr lang="ru-RU" dirty="0" smtClean="0"/>
              <a:t>6 октября 2023 г.</a:t>
            </a:r>
          </a:p>
          <a:p>
            <a:endParaRPr lang="ru-RU" dirty="0"/>
          </a:p>
        </p:txBody>
      </p:sp>
      <p:grpSp>
        <p:nvGrpSpPr>
          <p:cNvPr id="50" name="Google Shape;1056;p38"/>
          <p:cNvGrpSpPr/>
          <p:nvPr/>
        </p:nvGrpSpPr>
        <p:grpSpPr>
          <a:xfrm>
            <a:off x="7954769" y="2992189"/>
            <a:ext cx="455938" cy="491455"/>
            <a:chOff x="9901824" y="937343"/>
            <a:chExt cx="744273" cy="793950"/>
          </a:xfrm>
        </p:grpSpPr>
        <p:grpSp>
          <p:nvGrpSpPr>
            <p:cNvPr id="51" name="Google Shape;1057;p38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58" name="Google Shape;1058;p38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1059;p38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1060;p38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1061;p38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1062;p38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1063;p38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064;p38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1065;p38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1066;p38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1067;p38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2" name="Google Shape;1068;p38"/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1069;p38"/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1070;p38"/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1071;p38"/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1072;p38"/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1073;p38"/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" name="Google Shape;1056;p38"/>
          <p:cNvGrpSpPr/>
          <p:nvPr/>
        </p:nvGrpSpPr>
        <p:grpSpPr>
          <a:xfrm>
            <a:off x="6466027" y="2924917"/>
            <a:ext cx="455938" cy="491455"/>
            <a:chOff x="9901824" y="937343"/>
            <a:chExt cx="744273" cy="793950"/>
          </a:xfrm>
        </p:grpSpPr>
        <p:grpSp>
          <p:nvGrpSpPr>
            <p:cNvPr id="69" name="Google Shape;1057;p38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76" name="Google Shape;1058;p38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1059;p38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1060;p38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1061;p38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062;p38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1063;p38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1064;p38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1065;p38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1066;p38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1067;p38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0" name="Google Shape;1068;p38"/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1069;p38"/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1070;p38"/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1071;p38"/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1072;p38"/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1073;p38"/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6" name="Прямоугольник 85"/>
          <p:cNvSpPr/>
          <p:nvPr/>
        </p:nvSpPr>
        <p:spPr>
          <a:xfrm>
            <a:off x="101074" y="267494"/>
            <a:ext cx="89868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6">
                  <a:lumMod val="75000"/>
                </a:schemeClr>
              </a:buClr>
              <a:buSzPts val="2000"/>
              <a:defRPr/>
            </a:pPr>
            <a:r>
              <a:rPr lang="ru-RU" sz="2000" b="1" kern="1200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  <a:sym typeface="Roboto Condensed"/>
              </a:rPr>
              <a:t>Форма </a:t>
            </a:r>
            <a:r>
              <a:rPr lang="ru-RU" sz="2000" b="1" kern="1200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  <a:sym typeface="Roboto Condensed Light"/>
              </a:rPr>
              <a:t>4-тр (</a:t>
            </a:r>
            <a:r>
              <a:rPr lang="ru-RU" sz="2000" b="1" kern="1200" dirty="0" err="1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  <a:sym typeface="Roboto Condensed Light"/>
              </a:rPr>
              <a:t>автотранс</a:t>
            </a:r>
            <a:r>
              <a:rPr lang="ru-RU" sz="2000" b="1" kern="1200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  <a:sym typeface="Roboto Condensed Light"/>
              </a:rPr>
              <a:t>)</a:t>
            </a:r>
            <a:r>
              <a:rPr lang="ru-RU" sz="2000" b="1" kern="1200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  <a:sym typeface="Roboto Condensed"/>
              </a:rPr>
              <a:t> утверждена постановлением </a:t>
            </a:r>
            <a:r>
              <a:rPr lang="en-US" sz="2000" b="1" kern="1200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  <a:sym typeface="Roboto Condensed"/>
              </a:rPr>
              <a:t/>
            </a:r>
            <a:br>
              <a:rPr lang="en-US" sz="2000" b="1" kern="1200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  <a:sym typeface="Roboto Condensed"/>
              </a:rPr>
            </a:br>
            <a:r>
              <a:rPr lang="ru-RU" sz="2000" b="1" kern="1200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  <a:sym typeface="Roboto Condensed"/>
              </a:rPr>
              <a:t>Национального статистического комитета Республики Беларусь </a:t>
            </a:r>
            <a:r>
              <a:rPr lang="en-US" sz="2000" b="1" kern="1200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  <a:sym typeface="Roboto Condensed"/>
              </a:rPr>
              <a:t/>
            </a:r>
            <a:br>
              <a:rPr lang="en-US" sz="2000" b="1" kern="1200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  <a:sym typeface="Roboto Condensed"/>
              </a:rPr>
            </a:br>
            <a:r>
              <a:rPr lang="ru-RU" sz="2000" b="1" kern="1200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  <a:sym typeface="Roboto Condensed"/>
              </a:rPr>
              <a:t>28.08.201</a:t>
            </a:r>
            <a:r>
              <a:rPr lang="en-US" sz="2000" b="1" kern="1200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  <a:sym typeface="Roboto Condensed"/>
              </a:rPr>
              <a:t>5</a:t>
            </a:r>
            <a:r>
              <a:rPr lang="ru-RU" sz="2000" b="1" kern="1200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  <a:sym typeface="Roboto Condensed"/>
              </a:rPr>
              <a:t> № 103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326396" y="1428540"/>
            <a:ext cx="314841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altLang="ru-RU" b="1" u="sng" dirty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</a:rPr>
              <a:t>Бланки и Указания</a:t>
            </a:r>
            <a:r>
              <a:rPr lang="ru-RU" altLang="ru-RU" b="1" dirty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</a:rPr>
              <a:t> </a:t>
            </a:r>
            <a:r>
              <a:rPr lang="en-US" altLang="ru-RU" b="1" dirty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</a:rPr>
              <a:t/>
            </a:r>
            <a:br>
              <a:rPr lang="en-US" altLang="ru-RU" b="1" dirty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</a:rPr>
            </a:br>
            <a:r>
              <a:rPr lang="ru-RU" altLang="ru-RU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</a:rPr>
              <a:t>    </a:t>
            </a:r>
            <a:r>
              <a:rPr lang="ru-RU" altLang="ru-RU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</a:rPr>
              <a:t>по </a:t>
            </a:r>
            <a:r>
              <a:rPr lang="ru-RU" altLang="ru-RU" dirty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</a:rPr>
              <a:t>заполнению </a:t>
            </a:r>
            <a:br>
              <a:rPr lang="ru-RU" altLang="ru-RU" dirty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</a:rPr>
            </a:br>
            <a:r>
              <a:rPr lang="ru-RU" altLang="ru-RU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</a:rPr>
              <a:t>    формы </a:t>
            </a:r>
            <a:r>
              <a:rPr lang="ru-RU" altLang="ru-RU" dirty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</a:rPr>
              <a:t>можно</a:t>
            </a:r>
            <a:br>
              <a:rPr lang="ru-RU" altLang="ru-RU" dirty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</a:rPr>
            </a:br>
            <a:endParaRPr lang="ru-RU" altLang="ru-RU" sz="800" dirty="0">
              <a:solidFill>
                <a:schemeClr val="tx1">
                  <a:lumMod val="60000"/>
                  <a:lumOff val="40000"/>
                </a:schemeClr>
              </a:solidFill>
              <a:latin typeface="Arial Narrow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ru-RU" sz="12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ea typeface="Times New Roman"/>
              </a:rPr>
              <a:t>     ► </a:t>
            </a:r>
            <a:r>
              <a:rPr lang="ru-RU" altLang="ru-RU" dirty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</a:rPr>
              <a:t>найти на сайте </a:t>
            </a:r>
            <a:r>
              <a:rPr lang="ru-RU" altLang="ru-RU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</a:rPr>
              <a:t>Белстата</a:t>
            </a:r>
            <a:r>
              <a:rPr lang="ru-RU" altLang="ru-RU" b="1" dirty="0">
                <a:solidFill>
                  <a:srgbClr val="3E5F27"/>
                </a:solidFill>
                <a:latin typeface="Arial Narrow" pitchFamily="34" charset="0"/>
              </a:rPr>
              <a:t/>
            </a:r>
            <a:br>
              <a:rPr lang="ru-RU" altLang="ru-RU" b="1" dirty="0">
                <a:solidFill>
                  <a:srgbClr val="3E5F27"/>
                </a:solidFill>
                <a:latin typeface="Arial Narrow" pitchFamily="34" charset="0"/>
              </a:rPr>
            </a:br>
            <a:r>
              <a:rPr lang="ru-RU" altLang="ru-RU" b="1" dirty="0" smtClean="0">
                <a:solidFill>
                  <a:srgbClr val="3E5F27"/>
                </a:solidFill>
                <a:latin typeface="Arial Narrow" pitchFamily="34" charset="0"/>
              </a:rPr>
              <a:t>    </a:t>
            </a:r>
            <a:r>
              <a:rPr lang="en-US" altLang="ru-RU" b="1" u="sng" dirty="0" smtClean="0">
                <a:solidFill>
                  <a:srgbClr val="FF9900"/>
                </a:solidFill>
                <a:latin typeface="Arial Narrow" pitchFamily="34" charset="0"/>
              </a:rPr>
              <a:t>https</a:t>
            </a:r>
            <a:r>
              <a:rPr lang="en-US" altLang="ru-RU" b="1" u="sng" dirty="0">
                <a:solidFill>
                  <a:srgbClr val="FF9900"/>
                </a:solidFill>
                <a:latin typeface="Arial Narrow" pitchFamily="34" charset="0"/>
              </a:rPr>
              <a:t>://www.belstat.gov.by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8" t="22819" r="30908" b="34514"/>
          <a:stretch/>
        </p:blipFill>
        <p:spPr bwMode="auto">
          <a:xfrm>
            <a:off x="286100" y="1504452"/>
            <a:ext cx="6037479" cy="312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34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846959" y="249517"/>
            <a:ext cx="5112568" cy="766200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2200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Порядок заполнения таблицы 2</a:t>
            </a:r>
            <a:br>
              <a:rPr lang="ru-RU" sz="2200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«Работа автобусов»</a:t>
            </a:r>
            <a:br>
              <a:rPr lang="ru-RU" sz="2200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n w="12700">
                <a:solidFill>
                  <a:schemeClr val="tx2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252170" y="4803998"/>
            <a:ext cx="1828800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Times New Roman" pitchFamily="18" charset="0"/>
                <a:cs typeface="Times New Roman" pitchFamily="18" charset="0"/>
              </a:rPr>
              <a:t>20</a:t>
            </a:fld>
            <a:endParaRPr lang="e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65923" y="627534"/>
            <a:ext cx="2304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Clr>
                <a:schemeClr val="accent4"/>
              </a:buClr>
              <a:buSzPts val="1800"/>
            </a:pPr>
            <a:r>
              <a:rPr lang="ru-RU" sz="1800" b="1" u="sng" dirty="0">
                <a:solidFill>
                  <a:schemeClr val="accent5"/>
                </a:solidFill>
                <a:latin typeface="Roboto Condensed Light"/>
                <a:ea typeface="Roboto Condensed Light"/>
                <a:cs typeface="Roboto Condensed Light"/>
              </a:rPr>
              <a:t>Строка </a:t>
            </a:r>
            <a:r>
              <a:rPr lang="ru-RU" sz="1800" b="1" u="sng" dirty="0" smtClean="0">
                <a:solidFill>
                  <a:schemeClr val="accent5"/>
                </a:solidFill>
                <a:latin typeface="Roboto Condensed Light"/>
                <a:ea typeface="Roboto Condensed Light"/>
                <a:cs typeface="Roboto Condensed Light"/>
              </a:rPr>
              <a:t>06  </a:t>
            </a:r>
            <a:r>
              <a:rPr lang="ru-RU" sz="1800" dirty="0" smtClean="0">
                <a:solidFill>
                  <a:schemeClr val="accent5"/>
                </a:solidFill>
                <a:latin typeface="Roboto Condensed Light"/>
                <a:ea typeface="Roboto Condensed Light"/>
                <a:cs typeface="Roboto Condensed Light"/>
              </a:rPr>
              <a:t>Пассажирооборот</a:t>
            </a:r>
            <a:endParaRPr lang="en-US" sz="1800" dirty="0">
              <a:solidFill>
                <a:schemeClr val="accent5"/>
              </a:solidFill>
              <a:latin typeface="Roboto Condensed Light"/>
              <a:ea typeface="Roboto Condensed Light"/>
              <a:cs typeface="Roboto Condensed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1347614"/>
            <a:ext cx="89289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/>
              </a:buClr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По автобусам, </a:t>
            </a:r>
            <a:r>
              <a:rPr lang="ru-RU" sz="2000" u="sng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</a:rPr>
              <a:t>сданным по договорам аренды</a:t>
            </a:r>
            <a:r>
              <a:rPr lang="ru-RU" sz="2000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</a:rPr>
              <a:t> транспортного средства </a:t>
            </a:r>
            <a:r>
              <a:rPr lang="ru-RU" sz="2000" dirty="0" smtClean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</a:rPr>
            </a:br>
            <a:r>
              <a:rPr lang="ru-RU" sz="2000" dirty="0" smtClean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</a:rPr>
              <a:t>с </a:t>
            </a:r>
            <a:r>
              <a:rPr lang="ru-RU" sz="2000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</a:rPr>
              <a:t>экипажем, выполняющим </a:t>
            </a:r>
            <a:r>
              <a:rPr lang="ru-RU" sz="2000" b="1" u="sng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</a:rPr>
              <a:t>пригородные и междугородные </a:t>
            </a:r>
            <a:r>
              <a:rPr lang="ru-RU" sz="2000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</a:rPr>
              <a:t>автомобильные перевозки </a:t>
            </a:r>
            <a:r>
              <a:rPr lang="ru-RU" sz="2000" b="1" u="sng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</a:rPr>
              <a:t>в регулярном сообщении</a:t>
            </a:r>
            <a:r>
              <a:rPr lang="ru-RU" sz="2000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: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2415403"/>
            <a:ext cx="2592288" cy="16550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accent6"/>
                </a:solidFill>
                <a:latin typeface="Roboto Condensed"/>
                <a:ea typeface="Roboto Condensed"/>
                <a:cs typeface="Roboto Condensed"/>
              </a:rPr>
              <a:t>Количество перевезенных пассажиров</a:t>
            </a:r>
            <a:endParaRPr lang="ru-RU" sz="1800" dirty="0">
              <a:solidFill>
                <a:schemeClr val="accent6"/>
              </a:solidFill>
              <a:latin typeface="Roboto Condensed"/>
              <a:ea typeface="Roboto Condensed"/>
              <a:cs typeface="Roboto Condensed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2534" y="2415403"/>
            <a:ext cx="5011954" cy="165618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accent6"/>
                </a:solidFill>
                <a:latin typeface="Roboto Condensed"/>
                <a:ea typeface="Roboto Condensed"/>
                <a:cs typeface="Roboto Condensed"/>
              </a:rPr>
              <a:t>Среднее </a:t>
            </a:r>
            <a:r>
              <a:rPr lang="ru-RU" sz="1800" dirty="0">
                <a:solidFill>
                  <a:schemeClr val="accent6"/>
                </a:solidFill>
                <a:latin typeface="Roboto Condensed"/>
                <a:ea typeface="Roboto Condensed"/>
                <a:cs typeface="Roboto Condensed"/>
              </a:rPr>
              <a:t>расстояние поездки одного пассажира на автомобильном транспорте общего пользования при осуществлении пригородных </a:t>
            </a:r>
            <a:r>
              <a:rPr lang="ru-RU" sz="1800" dirty="0" smtClean="0">
                <a:solidFill>
                  <a:schemeClr val="accent6"/>
                </a:solidFill>
                <a:latin typeface="Roboto Condensed"/>
                <a:ea typeface="Roboto Condensed"/>
                <a:cs typeface="Roboto Condensed"/>
              </a:rPr>
              <a:t/>
            </a:r>
            <a:br>
              <a:rPr lang="ru-RU" sz="1800" dirty="0" smtClean="0">
                <a:solidFill>
                  <a:schemeClr val="accent6"/>
                </a:solidFill>
                <a:latin typeface="Roboto Condensed"/>
                <a:ea typeface="Roboto Condensed"/>
                <a:cs typeface="Roboto Condensed"/>
              </a:rPr>
            </a:br>
            <a:r>
              <a:rPr lang="ru-RU" sz="1800" dirty="0" smtClean="0">
                <a:solidFill>
                  <a:schemeClr val="accent6"/>
                </a:solidFill>
                <a:latin typeface="Roboto Condensed"/>
                <a:ea typeface="Roboto Condensed"/>
                <a:cs typeface="Roboto Condensed"/>
              </a:rPr>
              <a:t>и </a:t>
            </a:r>
            <a:r>
              <a:rPr lang="ru-RU" sz="1800" dirty="0">
                <a:solidFill>
                  <a:schemeClr val="accent6"/>
                </a:solidFill>
                <a:latin typeface="Roboto Condensed"/>
                <a:ea typeface="Roboto Condensed"/>
                <a:cs typeface="Roboto Condensed"/>
              </a:rPr>
              <a:t>междугородных перевозок, фактически сложившееся по области за второй месяц отчетного </a:t>
            </a:r>
            <a:r>
              <a:rPr lang="ru-RU" sz="1800" dirty="0" smtClean="0">
                <a:solidFill>
                  <a:schemeClr val="accent6"/>
                </a:solidFill>
                <a:latin typeface="Roboto Condensed"/>
                <a:ea typeface="Roboto Condensed"/>
                <a:cs typeface="Roboto Condensed"/>
              </a:rPr>
              <a:t>квартала</a:t>
            </a:r>
            <a:r>
              <a:rPr lang="ru-RU" sz="1800" dirty="0" smtClean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</a:rPr>
              <a:t>*</a:t>
            </a:r>
            <a:endParaRPr lang="ru-RU" sz="1800" dirty="0">
              <a:solidFill>
                <a:schemeClr val="tx1"/>
              </a:solidFill>
              <a:latin typeface="Roboto Condensed"/>
              <a:ea typeface="Roboto Condensed"/>
              <a:cs typeface="Roboto Condensed"/>
            </a:endParaRPr>
          </a:p>
        </p:txBody>
      </p:sp>
      <p:sp>
        <p:nvSpPr>
          <p:cNvPr id="9" name="Умножение 8"/>
          <p:cNvSpPr/>
          <p:nvPr/>
        </p:nvSpPr>
        <p:spPr>
          <a:xfrm>
            <a:off x="2987824" y="2932376"/>
            <a:ext cx="964710" cy="648072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40793" y="4079022"/>
            <a:ext cx="846241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*</a:t>
            </a:r>
            <a:r>
              <a:rPr lang="ru-RU" sz="1200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</a:rPr>
              <a:t>Официальная статистическая информация о среднем расстоянии поездки размещается на официальном сайте </a:t>
            </a:r>
            <a:r>
              <a:rPr lang="ru-RU" sz="1200" dirty="0" smtClean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</a:rPr>
              <a:t/>
            </a:r>
            <a:br>
              <a:rPr lang="ru-RU" sz="1200" dirty="0" smtClean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</a:rPr>
            </a:br>
            <a:r>
              <a:rPr lang="ru-RU" sz="1200" dirty="0" smtClean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</a:rPr>
              <a:t>Национального </a:t>
            </a:r>
            <a:r>
              <a:rPr lang="ru-RU" sz="1200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</a:rPr>
              <a:t>статистического комитета в глобальной компьютерной сети Интернет </a:t>
            </a:r>
            <a:r>
              <a:rPr lang="ru-RU" sz="1200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hlinkClick r:id="rId2"/>
              </a:rPr>
              <a:t>http://www.belstat.gov.by</a:t>
            </a:r>
            <a:r>
              <a:rPr lang="ru-RU" sz="1200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</a:rPr>
              <a:t/>
            </a:r>
            <a:br>
              <a:rPr lang="ru-RU" sz="1200" dirty="0" smtClean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</a:rPr>
            </a:br>
            <a:r>
              <a:rPr lang="ru-RU" sz="1200" dirty="0" smtClean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</a:rPr>
              <a:t>в </a:t>
            </a:r>
            <a:r>
              <a:rPr lang="ru-RU" sz="1200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</a:rPr>
              <a:t>рубрике «Респондентам» разделе «Государственные статистические наблюдения» подразделе </a:t>
            </a:r>
            <a:r>
              <a:rPr lang="ru-RU" sz="1200" dirty="0" smtClean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</a:rPr>
              <a:t/>
            </a:r>
            <a:br>
              <a:rPr lang="ru-RU" sz="1200" dirty="0" smtClean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</a:rPr>
            </a:br>
            <a:r>
              <a:rPr lang="ru-RU" sz="1200" dirty="0" smtClean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</a:rPr>
              <a:t>«</a:t>
            </a:r>
            <a:r>
              <a:rPr lang="ru-RU" sz="1200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</a:rPr>
              <a:t>Бланки форм государственной статистической отчетности, указания по их заполнению, постановления</a:t>
            </a:r>
            <a:r>
              <a:rPr lang="ru-RU" sz="1200" dirty="0" smtClean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</a:rPr>
              <a:t>»</a:t>
            </a:r>
            <a:endParaRPr lang="ru-RU" sz="1200" dirty="0">
              <a:solidFill>
                <a:schemeClr val="tx1"/>
              </a:solidFill>
              <a:latin typeface="Roboto Condensed"/>
              <a:ea typeface="Roboto Condensed"/>
              <a:cs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70619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23928" y="316442"/>
            <a:ext cx="4680520" cy="766200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2200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Порядок заполнения таблицы 2</a:t>
            </a:r>
            <a:br>
              <a:rPr lang="ru-RU" sz="2200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«Работа автобусов</a:t>
            </a:r>
            <a:r>
              <a:rPr lang="ru-RU" sz="1800" b="0" dirty="0" smtClean="0"/>
              <a:t>»</a:t>
            </a:r>
            <a:r>
              <a:rPr lang="ru-RU" sz="1800" b="0" dirty="0"/>
              <a:t/>
            </a:r>
            <a:br>
              <a:rPr lang="ru-RU" sz="1800" b="0" dirty="0"/>
            </a:br>
            <a:endParaRPr lang="ru-RU" sz="1800" b="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288907" y="4803998"/>
            <a:ext cx="1828800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Times New Roman" pitchFamily="18" charset="0"/>
                <a:cs typeface="Times New Roman" pitchFamily="18" charset="0"/>
              </a:rPr>
              <a:t>21</a:t>
            </a:fld>
            <a:endParaRPr lang="e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731241"/>
            <a:ext cx="2304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Clr>
                <a:schemeClr val="accent4"/>
              </a:buClr>
              <a:buSzPts val="1800"/>
            </a:pPr>
            <a:r>
              <a:rPr lang="ru-RU" sz="1800" b="1" u="sng" dirty="0">
                <a:solidFill>
                  <a:schemeClr val="accent5"/>
                </a:solidFill>
                <a:latin typeface="Roboto Condensed Light"/>
                <a:ea typeface="Roboto Condensed Light"/>
                <a:cs typeface="Roboto Condensed Light"/>
              </a:rPr>
              <a:t>Строка </a:t>
            </a:r>
            <a:r>
              <a:rPr lang="ru-RU" sz="1800" b="1" u="sng" dirty="0" smtClean="0">
                <a:solidFill>
                  <a:schemeClr val="accent5"/>
                </a:solidFill>
                <a:latin typeface="Roboto Condensed Light"/>
                <a:ea typeface="Roboto Condensed Light"/>
                <a:cs typeface="Roboto Condensed Light"/>
              </a:rPr>
              <a:t>06  </a:t>
            </a:r>
            <a:r>
              <a:rPr lang="ru-RU" sz="1800" dirty="0" smtClean="0">
                <a:solidFill>
                  <a:schemeClr val="accent5"/>
                </a:solidFill>
                <a:latin typeface="Roboto Condensed Light"/>
                <a:ea typeface="Roboto Condensed Light"/>
                <a:cs typeface="Roboto Condensed Light"/>
              </a:rPr>
              <a:t>Пассажирооборот</a:t>
            </a:r>
            <a:endParaRPr lang="en-US" sz="1800" dirty="0">
              <a:solidFill>
                <a:schemeClr val="accent5"/>
              </a:solidFill>
              <a:latin typeface="Roboto Condensed Light"/>
              <a:ea typeface="Roboto Condensed Light"/>
              <a:cs typeface="Roboto Condensed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563636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/>
              </a:buClr>
              <a:buFont typeface="Wingdings" pitchFamily="2" charset="2"/>
              <a:buChar char="q"/>
            </a:pPr>
            <a:r>
              <a:rPr lang="ru-RU" sz="2000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По автобусам, </a:t>
            </a:r>
            <a:r>
              <a:rPr lang="ru-RU" sz="2000" u="sng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</a:rPr>
              <a:t>сданным по договорам аренды</a:t>
            </a:r>
            <a:r>
              <a:rPr lang="ru-RU" sz="2000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</a:rPr>
              <a:t> транспортного средства с экипажем, выполняющим </a:t>
            </a:r>
            <a:r>
              <a:rPr lang="ru-RU" sz="2000" b="1" u="sng" dirty="0" smtClean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</a:rPr>
              <a:t>международные </a:t>
            </a:r>
            <a:r>
              <a:rPr lang="ru-RU" sz="2000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</a:rPr>
              <a:t>автомобильные перевозки </a:t>
            </a:r>
            <a:r>
              <a:rPr lang="ru-RU" sz="2000" dirty="0" smtClean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</a:rPr>
            </a:br>
            <a:r>
              <a:rPr lang="ru-RU" sz="2000" b="1" u="sng" dirty="0" smtClean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</a:rPr>
              <a:t>в </a:t>
            </a:r>
            <a:r>
              <a:rPr lang="ru-RU" sz="2000" b="1" u="sng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</a:rPr>
              <a:t>регулярном сообщении</a:t>
            </a:r>
            <a:r>
              <a:rPr lang="ru-RU" sz="2000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: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87624" y="2775443"/>
            <a:ext cx="2592288" cy="15109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accent6"/>
                </a:solidFill>
                <a:latin typeface="Roboto Condensed"/>
                <a:ea typeface="Roboto Condensed"/>
                <a:cs typeface="Roboto Condensed"/>
              </a:rPr>
              <a:t>Количество перевезенных</a:t>
            </a:r>
          </a:p>
          <a:p>
            <a:pPr algn="ctr"/>
            <a:r>
              <a:rPr lang="ru-RU" sz="1800" dirty="0" smtClean="0">
                <a:solidFill>
                  <a:schemeClr val="accent6"/>
                </a:solidFill>
                <a:latin typeface="Roboto Condensed"/>
                <a:ea typeface="Roboto Condensed"/>
                <a:cs typeface="Roboto Condensed"/>
              </a:rPr>
              <a:t>пассажиров</a:t>
            </a:r>
            <a:endParaRPr lang="ru-RU" sz="1800" dirty="0">
              <a:solidFill>
                <a:schemeClr val="accent6"/>
              </a:solidFill>
              <a:latin typeface="Roboto Condensed"/>
              <a:ea typeface="Roboto Condensed"/>
              <a:cs typeface="Roboto Condensed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64088" y="2761940"/>
            <a:ext cx="2736304" cy="152449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accent6"/>
                </a:solidFill>
                <a:latin typeface="Roboto Condensed"/>
                <a:ea typeface="Roboto Condensed"/>
                <a:cs typeface="Roboto Condensed"/>
              </a:rPr>
              <a:t>Пробег автобуса </a:t>
            </a:r>
            <a:r>
              <a:rPr lang="ru-RU" sz="1800" dirty="0" smtClean="0">
                <a:solidFill>
                  <a:schemeClr val="accent6"/>
                </a:solidFill>
                <a:latin typeface="Roboto Condensed"/>
                <a:ea typeface="Roboto Condensed"/>
                <a:cs typeface="Roboto Condensed"/>
              </a:rPr>
              <a:t/>
            </a:r>
            <a:br>
              <a:rPr lang="ru-RU" sz="1800" dirty="0" smtClean="0">
                <a:solidFill>
                  <a:schemeClr val="accent6"/>
                </a:solidFill>
                <a:latin typeface="Roboto Condensed"/>
                <a:ea typeface="Roboto Condensed"/>
                <a:cs typeface="Roboto Condensed"/>
              </a:rPr>
            </a:br>
            <a:r>
              <a:rPr lang="ru-RU" sz="1800" dirty="0" smtClean="0">
                <a:solidFill>
                  <a:schemeClr val="accent6"/>
                </a:solidFill>
                <a:latin typeface="Roboto Condensed"/>
                <a:ea typeface="Roboto Condensed"/>
                <a:cs typeface="Roboto Condensed"/>
              </a:rPr>
              <a:t>с </a:t>
            </a:r>
            <a:r>
              <a:rPr lang="ru-RU" sz="1800" dirty="0">
                <a:solidFill>
                  <a:schemeClr val="accent6"/>
                </a:solidFill>
                <a:latin typeface="Roboto Condensed"/>
                <a:ea typeface="Roboto Condensed"/>
                <a:cs typeface="Roboto Condensed"/>
              </a:rPr>
              <a:t>пассажирами </a:t>
            </a:r>
            <a:r>
              <a:rPr lang="ru-RU" sz="1800" dirty="0" smtClean="0">
                <a:solidFill>
                  <a:schemeClr val="accent6"/>
                </a:solidFill>
                <a:latin typeface="Roboto Condensed"/>
                <a:ea typeface="Roboto Condensed"/>
                <a:cs typeface="Roboto Condensed"/>
              </a:rPr>
              <a:t/>
            </a:r>
            <a:br>
              <a:rPr lang="ru-RU" sz="1800" dirty="0" smtClean="0">
                <a:solidFill>
                  <a:schemeClr val="accent6"/>
                </a:solidFill>
                <a:latin typeface="Roboto Condensed"/>
                <a:ea typeface="Roboto Condensed"/>
                <a:cs typeface="Roboto Condensed"/>
              </a:rPr>
            </a:br>
            <a:r>
              <a:rPr lang="ru-RU" sz="1800" dirty="0" smtClean="0">
                <a:solidFill>
                  <a:schemeClr val="accent6"/>
                </a:solidFill>
                <a:latin typeface="Roboto Condensed"/>
                <a:ea typeface="Roboto Condensed"/>
                <a:cs typeface="Roboto Condensed"/>
              </a:rPr>
              <a:t>по </a:t>
            </a:r>
            <a:r>
              <a:rPr lang="ru-RU" sz="1800" dirty="0">
                <a:solidFill>
                  <a:schemeClr val="accent6"/>
                </a:solidFill>
                <a:latin typeface="Roboto Condensed"/>
                <a:ea typeface="Roboto Condensed"/>
                <a:cs typeface="Roboto Condensed"/>
              </a:rPr>
              <a:t>каждой ездке</a:t>
            </a:r>
          </a:p>
        </p:txBody>
      </p:sp>
      <p:sp>
        <p:nvSpPr>
          <p:cNvPr id="9" name="Умножение 8"/>
          <p:cNvSpPr/>
          <p:nvPr/>
        </p:nvSpPr>
        <p:spPr>
          <a:xfrm>
            <a:off x="4089645" y="3200153"/>
            <a:ext cx="964710" cy="648072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0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11960" y="339502"/>
            <a:ext cx="4486197" cy="766200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2200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Порядок заполнения таблицы 2</a:t>
            </a:r>
            <a:br>
              <a:rPr lang="ru-RU" sz="2200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«Работа автобусов»</a:t>
            </a:r>
            <a:br>
              <a:rPr lang="ru-RU" sz="2200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n w="12700">
                <a:solidFill>
                  <a:schemeClr val="tx2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298432" y="4815511"/>
            <a:ext cx="1828800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Times New Roman" pitchFamily="18" charset="0"/>
                <a:cs typeface="Times New Roman" pitchFamily="18" charset="0"/>
              </a:rPr>
              <a:t>22</a:t>
            </a:fld>
            <a:endParaRPr lang="e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70048" y="800200"/>
            <a:ext cx="2304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Clr>
                <a:schemeClr val="accent4"/>
              </a:buClr>
              <a:buSzPts val="1800"/>
            </a:pPr>
            <a:r>
              <a:rPr lang="ru-RU" sz="1800" b="1" u="sng" dirty="0">
                <a:solidFill>
                  <a:schemeClr val="accent5"/>
                </a:solidFill>
                <a:latin typeface="Roboto Condensed Light"/>
                <a:ea typeface="Roboto Condensed Light"/>
                <a:cs typeface="Roboto Condensed Light"/>
              </a:rPr>
              <a:t>Строка </a:t>
            </a:r>
            <a:r>
              <a:rPr lang="ru-RU" sz="1800" b="1" u="sng" dirty="0" smtClean="0">
                <a:solidFill>
                  <a:schemeClr val="accent5"/>
                </a:solidFill>
                <a:latin typeface="Roboto Condensed Light"/>
                <a:ea typeface="Roboto Condensed Light"/>
                <a:cs typeface="Roboto Condensed Light"/>
              </a:rPr>
              <a:t>06  </a:t>
            </a:r>
            <a:r>
              <a:rPr lang="ru-RU" sz="1800" dirty="0" smtClean="0">
                <a:solidFill>
                  <a:schemeClr val="accent5"/>
                </a:solidFill>
                <a:latin typeface="Roboto Condensed Light"/>
                <a:ea typeface="Roboto Condensed Light"/>
                <a:cs typeface="Roboto Condensed Light"/>
              </a:rPr>
              <a:t>Пассажирооборот</a:t>
            </a:r>
            <a:endParaRPr lang="en-US" sz="1800" dirty="0">
              <a:solidFill>
                <a:schemeClr val="accent5"/>
              </a:solidFill>
              <a:latin typeface="Roboto Condensed Light"/>
              <a:ea typeface="Roboto Condensed Light"/>
              <a:cs typeface="Roboto Condensed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635646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/>
              </a:buClr>
              <a:buFont typeface="Wingdings" pitchFamily="2" charset="2"/>
              <a:buChar char="q"/>
            </a:pPr>
            <a:r>
              <a:rPr lang="ru-RU" sz="2000" b="1" u="sng" dirty="0" smtClean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Городские и пригородные </a:t>
            </a:r>
            <a:r>
              <a:rPr lang="ru-RU" sz="2000" dirty="0" smtClean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(кроме туристско-экскурсионных) </a:t>
            </a:r>
            <a:r>
              <a:rPr lang="ru-RU" sz="2000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автомобильные перевозки </a:t>
            </a:r>
            <a:r>
              <a:rPr lang="ru-RU" sz="2000" b="1" u="sng" dirty="0" smtClean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в нерегулярном сообщении</a:t>
            </a:r>
            <a:r>
              <a:rPr lang="ru-RU" sz="2000" dirty="0" smtClean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:</a:t>
            </a:r>
            <a:endParaRPr lang="ru-RU" sz="2000" dirty="0">
              <a:solidFill>
                <a:schemeClr val="tx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51508" y="2652728"/>
            <a:ext cx="1944216" cy="10801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6"/>
                </a:solidFill>
                <a:latin typeface="Roboto Condensed"/>
                <a:ea typeface="Roboto Condensed"/>
                <a:cs typeface="Roboto Condensed"/>
              </a:rPr>
              <a:t>0,65</a:t>
            </a:r>
            <a:r>
              <a:rPr lang="ru-RU" sz="3200" dirty="0" smtClean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</a:rPr>
              <a:t>*</a:t>
            </a:r>
            <a:endParaRPr lang="ru-RU" sz="3200" dirty="0">
              <a:solidFill>
                <a:schemeClr val="tx1"/>
              </a:solidFill>
              <a:latin typeface="Roboto Condensed"/>
              <a:ea typeface="Roboto Condensed"/>
              <a:cs typeface="Roboto Condensed"/>
            </a:endParaRPr>
          </a:p>
        </p:txBody>
      </p:sp>
      <p:sp>
        <p:nvSpPr>
          <p:cNvPr id="9" name="Умножение 8"/>
          <p:cNvSpPr/>
          <p:nvPr/>
        </p:nvSpPr>
        <p:spPr>
          <a:xfrm>
            <a:off x="5405529" y="2868752"/>
            <a:ext cx="964710" cy="648072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44538" y="4199958"/>
            <a:ext cx="833191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</a:rPr>
              <a:t>*Произведение коэффициента использования пробега и коэффициента использования  вместимости.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1560" y="2652728"/>
            <a:ext cx="1944216" cy="10801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accent6"/>
                </a:solidFill>
                <a:latin typeface="Roboto Condensed"/>
                <a:ea typeface="Roboto Condensed"/>
                <a:cs typeface="Roboto Condensed"/>
              </a:rPr>
              <a:t>Общий </a:t>
            </a:r>
            <a:br>
              <a:rPr lang="ru-RU" sz="1800" dirty="0" smtClean="0">
                <a:solidFill>
                  <a:schemeClr val="accent6"/>
                </a:solidFill>
                <a:latin typeface="Roboto Condensed"/>
                <a:ea typeface="Roboto Condensed"/>
                <a:cs typeface="Roboto Condensed"/>
              </a:rPr>
            </a:br>
            <a:r>
              <a:rPr lang="ru-RU" sz="1800" dirty="0" smtClean="0">
                <a:solidFill>
                  <a:schemeClr val="accent6"/>
                </a:solidFill>
                <a:latin typeface="Roboto Condensed"/>
                <a:ea typeface="Roboto Condensed"/>
                <a:cs typeface="Roboto Condensed"/>
              </a:rPr>
              <a:t>пробег автобусов</a:t>
            </a:r>
            <a:endParaRPr lang="ru-RU" sz="1800" dirty="0">
              <a:solidFill>
                <a:schemeClr val="accent6"/>
              </a:solidFill>
              <a:latin typeface="Roboto Condensed"/>
              <a:ea typeface="Roboto Condensed"/>
              <a:cs typeface="Roboto Condensed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94842" y="2652728"/>
            <a:ext cx="1944216" cy="10801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accent6"/>
                </a:solidFill>
                <a:latin typeface="Roboto Condensed"/>
                <a:ea typeface="Roboto Condensed"/>
                <a:cs typeface="Roboto Condensed"/>
              </a:rPr>
              <a:t>Средняя вместимость автобусов</a:t>
            </a:r>
            <a:endParaRPr lang="ru-RU" sz="1800" dirty="0">
              <a:solidFill>
                <a:schemeClr val="accent6"/>
              </a:solidFill>
              <a:latin typeface="Roboto Condensed"/>
              <a:ea typeface="Roboto Condensed"/>
              <a:cs typeface="Roboto Condensed"/>
            </a:endParaRPr>
          </a:p>
        </p:txBody>
      </p:sp>
      <p:sp>
        <p:nvSpPr>
          <p:cNvPr id="13" name="Умножение 12"/>
          <p:cNvSpPr/>
          <p:nvPr/>
        </p:nvSpPr>
        <p:spPr>
          <a:xfrm>
            <a:off x="2555776" y="2868752"/>
            <a:ext cx="964710" cy="648072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90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139952" y="339502"/>
            <a:ext cx="4752528" cy="766200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2200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Порядок заполнения таблицы 2</a:t>
            </a:r>
            <a:br>
              <a:rPr lang="ru-RU" sz="2200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«Работа автобусов</a:t>
            </a:r>
            <a:r>
              <a:rPr lang="ru-RU" sz="1800" b="0" dirty="0" smtClean="0"/>
              <a:t>»</a:t>
            </a:r>
            <a:r>
              <a:rPr lang="ru-RU" sz="1800" b="0" dirty="0"/>
              <a:t/>
            </a:r>
            <a:br>
              <a:rPr lang="ru-RU" sz="1800" b="0" dirty="0"/>
            </a:br>
            <a:endParaRPr lang="ru-RU" sz="1800" b="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290048" y="4803998"/>
            <a:ext cx="1828800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Times New Roman" pitchFamily="18" charset="0"/>
                <a:cs typeface="Times New Roman" pitchFamily="18" charset="0"/>
              </a:rPr>
              <a:t>23</a:t>
            </a:fld>
            <a:endParaRPr lang="e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2429" y="915566"/>
            <a:ext cx="2304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Clr>
                <a:schemeClr val="accent4"/>
              </a:buClr>
              <a:buSzPts val="1800"/>
            </a:pPr>
            <a:r>
              <a:rPr lang="ru-RU" sz="1800" b="1" u="sng" dirty="0">
                <a:solidFill>
                  <a:schemeClr val="accent5"/>
                </a:solidFill>
                <a:latin typeface="Times New Roman" pitchFamily="18" charset="0"/>
                <a:ea typeface="Roboto Condensed Light"/>
                <a:cs typeface="Times New Roman" pitchFamily="18" charset="0"/>
              </a:rPr>
              <a:t>Строка </a:t>
            </a:r>
            <a:r>
              <a:rPr lang="ru-RU" sz="1800" b="1" u="sng" dirty="0" smtClean="0">
                <a:solidFill>
                  <a:schemeClr val="accent5"/>
                </a:solidFill>
                <a:latin typeface="Times New Roman" pitchFamily="18" charset="0"/>
                <a:ea typeface="Roboto Condensed Light"/>
                <a:cs typeface="Times New Roman" pitchFamily="18" charset="0"/>
              </a:rPr>
              <a:t>06  </a:t>
            </a:r>
            <a:r>
              <a:rPr lang="ru-RU" sz="1800" dirty="0" smtClean="0">
                <a:solidFill>
                  <a:schemeClr val="accent5"/>
                </a:solidFill>
                <a:latin typeface="Times New Roman" pitchFamily="18" charset="0"/>
                <a:ea typeface="Roboto Condensed Light"/>
                <a:cs typeface="Times New Roman" pitchFamily="18" charset="0"/>
              </a:rPr>
              <a:t>Пассажирооборот</a:t>
            </a:r>
            <a:endParaRPr lang="en-US" sz="1800" dirty="0">
              <a:solidFill>
                <a:schemeClr val="accent5"/>
              </a:solidFill>
              <a:latin typeface="Times New Roman" pitchFamily="18" charset="0"/>
              <a:ea typeface="Roboto Condensed Light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846" y="1736293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/>
              </a:buClr>
              <a:buFont typeface="Wingdings" pitchFamily="2" charset="2"/>
              <a:buChar char="q"/>
            </a:pPr>
            <a:r>
              <a:rPr lang="ru-RU" sz="2000" b="1" u="sng" dirty="0" smtClean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Междугородные и международные</a:t>
            </a:r>
            <a:r>
              <a:rPr lang="ru-RU" sz="2000" b="1" dirty="0" smtClean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автомобильные </a:t>
            </a:r>
            <a:r>
              <a:rPr lang="ru-RU" sz="2000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перевозки </a:t>
            </a:r>
            <a:r>
              <a:rPr lang="ru-RU" sz="2000" dirty="0" smtClean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lang="ru-RU" sz="2000" b="1" u="sng" dirty="0" smtClean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в нерегулярном сообщении</a:t>
            </a:r>
            <a:r>
              <a:rPr lang="ru-RU" sz="2000" dirty="0" smtClean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ru-RU" sz="2000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а также </a:t>
            </a:r>
            <a:r>
              <a:rPr lang="ru-RU" sz="2000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</a:rPr>
              <a:t>туристско-экскурсионные перевозки во всех видах сообщения</a:t>
            </a:r>
            <a:r>
              <a:rPr lang="ru-RU" sz="2000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: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87624" y="2787774"/>
            <a:ext cx="2592288" cy="152449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accent6"/>
                </a:solidFill>
                <a:latin typeface="Times New Roman" pitchFamily="18" charset="0"/>
                <a:ea typeface="Roboto Condensed"/>
                <a:cs typeface="Times New Roman" pitchFamily="18" charset="0"/>
              </a:rPr>
              <a:t>Количество перевезенных</a:t>
            </a:r>
          </a:p>
          <a:p>
            <a:pPr algn="ctr"/>
            <a:r>
              <a:rPr lang="ru-RU" sz="1800" dirty="0" smtClean="0">
                <a:solidFill>
                  <a:schemeClr val="accent6"/>
                </a:solidFill>
                <a:latin typeface="Times New Roman" pitchFamily="18" charset="0"/>
                <a:ea typeface="Roboto Condensed"/>
                <a:cs typeface="Times New Roman" pitchFamily="18" charset="0"/>
              </a:rPr>
              <a:t>пассажиров</a:t>
            </a:r>
            <a:endParaRPr lang="ru-RU" sz="1800" dirty="0">
              <a:solidFill>
                <a:schemeClr val="accent6"/>
              </a:solidFill>
              <a:latin typeface="Times New Roman" pitchFamily="18" charset="0"/>
              <a:ea typeface="Roboto Condensed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08104" y="2751956"/>
            <a:ext cx="2736304" cy="152449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accent6"/>
                </a:solidFill>
                <a:latin typeface="Roboto Condensed"/>
                <a:ea typeface="Roboto Condensed"/>
                <a:cs typeface="Roboto Condensed"/>
              </a:rPr>
              <a:t>Пробег автобуса </a:t>
            </a:r>
            <a:r>
              <a:rPr lang="ru-RU" sz="1800" dirty="0" smtClean="0">
                <a:solidFill>
                  <a:schemeClr val="accent6"/>
                </a:solidFill>
                <a:latin typeface="Roboto Condensed"/>
                <a:ea typeface="Roboto Condensed"/>
                <a:cs typeface="Roboto Condensed"/>
              </a:rPr>
              <a:t/>
            </a:r>
            <a:br>
              <a:rPr lang="ru-RU" sz="1800" dirty="0" smtClean="0">
                <a:solidFill>
                  <a:schemeClr val="accent6"/>
                </a:solidFill>
                <a:latin typeface="Roboto Condensed"/>
                <a:ea typeface="Roboto Condensed"/>
                <a:cs typeface="Roboto Condensed"/>
              </a:rPr>
            </a:br>
            <a:r>
              <a:rPr lang="ru-RU" sz="1800" dirty="0" smtClean="0">
                <a:solidFill>
                  <a:schemeClr val="accent6"/>
                </a:solidFill>
                <a:latin typeface="Roboto Condensed"/>
                <a:ea typeface="Roboto Condensed"/>
                <a:cs typeface="Roboto Condensed"/>
              </a:rPr>
              <a:t>с </a:t>
            </a:r>
            <a:r>
              <a:rPr lang="ru-RU" sz="1800" dirty="0">
                <a:solidFill>
                  <a:schemeClr val="accent6"/>
                </a:solidFill>
                <a:latin typeface="Roboto Condensed"/>
                <a:ea typeface="Roboto Condensed"/>
                <a:cs typeface="Roboto Condensed"/>
              </a:rPr>
              <a:t>пассажирами </a:t>
            </a:r>
            <a:r>
              <a:rPr lang="ru-RU" sz="1800" dirty="0" smtClean="0">
                <a:solidFill>
                  <a:schemeClr val="accent6"/>
                </a:solidFill>
                <a:latin typeface="Roboto Condensed"/>
                <a:ea typeface="Roboto Condensed"/>
                <a:cs typeface="Roboto Condensed"/>
              </a:rPr>
              <a:t/>
            </a:r>
            <a:br>
              <a:rPr lang="ru-RU" sz="1800" dirty="0" smtClean="0">
                <a:solidFill>
                  <a:schemeClr val="accent6"/>
                </a:solidFill>
                <a:latin typeface="Roboto Condensed"/>
                <a:ea typeface="Roboto Condensed"/>
                <a:cs typeface="Roboto Condensed"/>
              </a:rPr>
            </a:br>
            <a:r>
              <a:rPr lang="ru-RU" sz="1800" dirty="0" smtClean="0">
                <a:solidFill>
                  <a:schemeClr val="accent6"/>
                </a:solidFill>
                <a:latin typeface="Roboto Condensed"/>
                <a:ea typeface="Roboto Condensed"/>
                <a:cs typeface="Roboto Condensed"/>
              </a:rPr>
              <a:t>по </a:t>
            </a:r>
            <a:r>
              <a:rPr lang="ru-RU" sz="1800" dirty="0">
                <a:solidFill>
                  <a:schemeClr val="accent6"/>
                </a:solidFill>
                <a:latin typeface="Roboto Condensed"/>
                <a:ea typeface="Roboto Condensed"/>
                <a:cs typeface="Roboto Condensed"/>
              </a:rPr>
              <a:t>каждой ездке</a:t>
            </a:r>
          </a:p>
        </p:txBody>
      </p:sp>
      <p:sp>
        <p:nvSpPr>
          <p:cNvPr id="9" name="Умножение 8"/>
          <p:cNvSpPr/>
          <p:nvPr/>
        </p:nvSpPr>
        <p:spPr>
          <a:xfrm>
            <a:off x="4139952" y="3190169"/>
            <a:ext cx="964710" cy="648072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5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627784" y="339502"/>
            <a:ext cx="3744416" cy="622184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SzPts val="2000"/>
              <a:buNone/>
            </a:pPr>
            <a:r>
              <a:rPr lang="ru-RU" sz="3000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Типичные ошибки</a:t>
            </a:r>
            <a:br>
              <a:rPr lang="ru-RU" sz="3000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000" dirty="0">
              <a:ln w="12700">
                <a:solidFill>
                  <a:schemeClr val="tx2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293099" y="4803998"/>
            <a:ext cx="1828800" cy="273844"/>
          </a:xfrm>
        </p:spPr>
        <p:txBody>
          <a:bodyPr vert="horz" lIns="91440" tIns="45720" rIns="91440" bIns="45720" rtlCol="0" anchor="ctr"/>
          <a:lstStyle/>
          <a:p>
            <a:pPr algn="r"/>
            <a:fld id="{00000000-1234-1234-1234-123412341234}" type="slidenum">
              <a:rPr lang="en">
                <a:latin typeface="Times New Roman" pitchFamily="18" charset="0"/>
                <a:cs typeface="Times New Roman" pitchFamily="18" charset="0"/>
              </a:rPr>
              <a:pPr algn="r"/>
              <a:t>24</a:t>
            </a:fld>
            <a:endParaRPr lang="e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Google Shape;237;p16"/>
          <p:cNvSpPr txBox="1">
            <a:spLocks/>
          </p:cNvSpPr>
          <p:nvPr/>
        </p:nvSpPr>
        <p:spPr>
          <a:xfrm>
            <a:off x="469529" y="1779662"/>
            <a:ext cx="8222222" cy="30014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buClr>
                <a:schemeClr val="accent5"/>
              </a:buClr>
              <a:buFont typeface="Wingdings" pitchFamily="2" charset="2"/>
              <a:buChar char="q"/>
            </a:pPr>
            <a:r>
              <a:rPr lang="ru-RU" sz="2000" b="1" u="sng" dirty="0" err="1" smtClean="0">
                <a:solidFill>
                  <a:srgbClr val="FF9800"/>
                </a:solidFill>
                <a:latin typeface="Times New Roman" pitchFamily="18" charset="0"/>
                <a:ea typeface="Roboto Condensed" panose="020B0604020202020204" charset="0"/>
                <a:cs typeface="Times New Roman" pitchFamily="18" charset="0"/>
              </a:rPr>
              <a:t>Невключение</a:t>
            </a:r>
            <a:r>
              <a:rPr lang="ru-RU" sz="2000" dirty="0" smtClean="0">
                <a:latin typeface="Times New Roman" pitchFamily="18" charset="0"/>
                <a:ea typeface="Roboto Condensed" panose="020B0604020202020204" charset="0"/>
                <a:cs typeface="Times New Roman" pitchFamily="18" charset="0"/>
              </a:rPr>
              <a:t> в отчет данных о перевозках грузов или пассажиров, выполненных за плату для своих работников </a:t>
            </a:r>
            <a:r>
              <a:rPr lang="ru-RU" sz="2000" b="1" u="sng" dirty="0" smtClean="0">
                <a:solidFill>
                  <a:srgbClr val="FF9800"/>
                </a:solidFill>
                <a:latin typeface="Times New Roman" pitchFamily="18" charset="0"/>
                <a:ea typeface="Roboto Condensed" panose="020B0604020202020204" charset="0"/>
                <a:cs typeface="Times New Roman" pitchFamily="18" charset="0"/>
              </a:rPr>
              <a:t>по заявлению </a:t>
            </a:r>
            <a:r>
              <a:rPr lang="ru-RU" sz="2000" b="1" u="sng" dirty="0" smtClean="0">
                <a:solidFill>
                  <a:srgbClr val="FF9800"/>
                </a:solidFill>
                <a:latin typeface="Times New Roman" pitchFamily="18" charset="0"/>
                <a:ea typeface="Roboto Condensed" panose="020B0604020202020204" charset="0"/>
                <a:cs typeface="Times New Roman" pitchFamily="18" charset="0"/>
              </a:rPr>
              <a:t>работника</a:t>
            </a:r>
            <a:endParaRPr lang="ru-RU" sz="2000" dirty="0" smtClean="0">
              <a:latin typeface="Times New Roman" pitchFamily="18" charset="0"/>
              <a:ea typeface="Roboto Condensed" panose="020B0604020202020204" charset="0"/>
              <a:cs typeface="Times New Roman" pitchFamily="18" charset="0"/>
            </a:endParaRPr>
          </a:p>
          <a:p>
            <a:pPr algn="just">
              <a:buClr>
                <a:schemeClr val="accent5"/>
              </a:buClr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ea typeface="Roboto Condensed" panose="020B0604020202020204" charset="0"/>
                <a:cs typeface="Times New Roman" pitchFamily="18" charset="0"/>
              </a:rPr>
              <a:t>Округление расчетов делается </a:t>
            </a:r>
            <a:r>
              <a:rPr lang="ru-RU" sz="2000" b="1" u="sng" dirty="0" smtClean="0">
                <a:solidFill>
                  <a:srgbClr val="FF9800"/>
                </a:solidFill>
                <a:latin typeface="Times New Roman" pitchFamily="18" charset="0"/>
                <a:ea typeface="Roboto Condensed" panose="020B0604020202020204" charset="0"/>
                <a:cs typeface="Times New Roman" pitchFamily="18" charset="0"/>
              </a:rPr>
              <a:t>не по правилам </a:t>
            </a:r>
            <a:r>
              <a:rPr lang="ru-RU" sz="2000" b="1" u="sng" dirty="0" smtClean="0">
                <a:solidFill>
                  <a:srgbClr val="FF9800"/>
                </a:solidFill>
                <a:latin typeface="Times New Roman" pitchFamily="18" charset="0"/>
                <a:ea typeface="Roboto Condensed" panose="020B0604020202020204" charset="0"/>
                <a:cs typeface="Times New Roman" pitchFamily="18" charset="0"/>
              </a:rPr>
              <a:t>математики</a:t>
            </a:r>
            <a:r>
              <a:rPr lang="ru-RU" sz="2000" dirty="0" smtClean="0">
                <a:latin typeface="Times New Roman" pitchFamily="18" charset="0"/>
                <a:ea typeface="Roboto Condensed" panose="020B0604020202020204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ea typeface="Roboto Condensed" panose="020B0604020202020204" charset="0"/>
              <a:cs typeface="Times New Roman" pitchFamily="18" charset="0"/>
            </a:endParaRPr>
          </a:p>
          <a:p>
            <a:pPr algn="just">
              <a:buClr>
                <a:schemeClr val="accent5"/>
              </a:buClr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ea typeface="Roboto Condensed" panose="020B0604020202020204" charset="0"/>
                <a:cs typeface="Times New Roman" pitchFamily="18" charset="0"/>
              </a:rPr>
              <a:t>Расчет пассажирооборота </a:t>
            </a:r>
            <a:r>
              <a:rPr lang="ru-RU" sz="2000" b="1" u="sng" dirty="0" smtClean="0">
                <a:solidFill>
                  <a:srgbClr val="FF9800"/>
                </a:solidFill>
                <a:latin typeface="Times New Roman" pitchFamily="18" charset="0"/>
                <a:ea typeface="Roboto Condensed" panose="020B0604020202020204" charset="0"/>
                <a:cs typeface="Times New Roman" pitchFamily="18" charset="0"/>
              </a:rPr>
              <a:t>без учета вида и типа </a:t>
            </a:r>
            <a:r>
              <a:rPr lang="ru-RU" sz="2000" dirty="0" smtClean="0">
                <a:latin typeface="Times New Roman" pitchFamily="18" charset="0"/>
                <a:ea typeface="Roboto Condensed" panose="020B0604020202020204" charset="0"/>
                <a:cs typeface="Times New Roman" pitchFamily="18" charset="0"/>
              </a:rPr>
              <a:t>сообщения</a:t>
            </a:r>
            <a:endParaRPr lang="ru-RU" sz="2000" dirty="0" smtClean="0">
              <a:latin typeface="Times New Roman" pitchFamily="18" charset="0"/>
              <a:ea typeface="Roboto Condensed" panose="020B0604020202020204" charset="0"/>
              <a:cs typeface="Times New Roman" pitchFamily="18" charset="0"/>
            </a:endParaRPr>
          </a:p>
          <a:p>
            <a:pPr algn="just">
              <a:buClr>
                <a:schemeClr val="accent5"/>
              </a:buClr>
              <a:buFont typeface="Wingdings" pitchFamily="2" charset="2"/>
              <a:buChar char="q"/>
            </a:pPr>
            <a:r>
              <a:rPr lang="ru-RU" sz="2000" b="1" u="sng" dirty="0">
                <a:solidFill>
                  <a:srgbClr val="FF9800"/>
                </a:solidFill>
                <a:latin typeface="Times New Roman" pitchFamily="18" charset="0"/>
                <a:ea typeface="Roboto Condensed" panose="020B0604020202020204" charset="0"/>
                <a:cs typeface="Times New Roman" pitchFamily="18" charset="0"/>
              </a:rPr>
              <a:t>Несоответствие</a:t>
            </a:r>
            <a:r>
              <a:rPr lang="ru-RU" sz="2000" dirty="0">
                <a:latin typeface="Times New Roman" pitchFamily="18" charset="0"/>
                <a:ea typeface="Roboto Condensed" panose="020B0604020202020204" charset="0"/>
                <a:cs typeface="Times New Roman" pitchFamily="18" charset="0"/>
              </a:rPr>
              <a:t> первичных статистических данных об объеме перевозок грузов, общем пробеге данным первичных учетных и иных </a:t>
            </a:r>
            <a:r>
              <a:rPr lang="ru-RU" sz="2000" dirty="0" smtClean="0">
                <a:latin typeface="Times New Roman" pitchFamily="18" charset="0"/>
                <a:ea typeface="Roboto Condensed" panose="020B0604020202020204" charset="0"/>
                <a:cs typeface="Times New Roman" pitchFamily="18" charset="0"/>
              </a:rPr>
              <a:t>документов</a:t>
            </a:r>
            <a:endParaRPr lang="ru-RU" sz="2000" dirty="0" smtClean="0">
              <a:latin typeface="Times New Roman" pitchFamily="18" charset="0"/>
              <a:ea typeface="Roboto Condensed" panose="020B0604020202020204" charset="0"/>
              <a:cs typeface="Times New Roman" pitchFamily="18" charset="0"/>
            </a:endParaRPr>
          </a:p>
          <a:p>
            <a:pPr algn="just">
              <a:buClr>
                <a:schemeClr val="accent5"/>
              </a:buClr>
              <a:buFont typeface="Wingdings" pitchFamily="2" charset="2"/>
              <a:buChar char="q"/>
            </a:pPr>
            <a:r>
              <a:rPr lang="ru-RU" sz="2000" dirty="0">
                <a:latin typeface="Times New Roman" pitchFamily="18" charset="0"/>
                <a:ea typeface="Roboto Condensed" panose="020B0604020202020204" charset="0"/>
                <a:cs typeface="Times New Roman" pitchFamily="18" charset="0"/>
              </a:rPr>
              <a:t>Отражение первичных статистических данных об объеме перевозок грузов, грузооборота </a:t>
            </a:r>
            <a:r>
              <a:rPr lang="ru-RU" sz="2000" b="1" u="sng" dirty="0">
                <a:solidFill>
                  <a:srgbClr val="FF9800"/>
                </a:solidFill>
                <a:latin typeface="Times New Roman" pitchFamily="18" charset="0"/>
                <a:ea typeface="Roboto Condensed" panose="020B0604020202020204" charset="0"/>
                <a:cs typeface="Times New Roman" pitchFamily="18" charset="0"/>
              </a:rPr>
              <a:t>нарастающим </a:t>
            </a:r>
            <a:r>
              <a:rPr lang="ru-RU" sz="2000" b="1" u="sng" dirty="0" smtClean="0">
                <a:solidFill>
                  <a:srgbClr val="FF9800"/>
                </a:solidFill>
                <a:latin typeface="Times New Roman" pitchFamily="18" charset="0"/>
                <a:ea typeface="Roboto Condensed" panose="020B0604020202020204" charset="0"/>
                <a:cs typeface="Times New Roman" pitchFamily="18" charset="0"/>
              </a:rPr>
              <a:t>итогом</a:t>
            </a:r>
            <a:endParaRPr lang="ru-RU" sz="2000" dirty="0" smtClean="0">
              <a:latin typeface="Times New Roman" pitchFamily="18" charset="0"/>
              <a:ea typeface="Roboto Condensed" panose="020B0604020202020204" charset="0"/>
              <a:cs typeface="Times New Roman" pitchFamily="18" charset="0"/>
            </a:endParaRPr>
          </a:p>
          <a:p>
            <a:pPr algn="just">
              <a:buClr>
                <a:schemeClr val="accent5"/>
              </a:buClr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ea typeface="Roboto Condensed" panose="020B0604020202020204" charset="0"/>
                <a:cs typeface="Times New Roman" pitchFamily="18" charset="0"/>
              </a:rPr>
              <a:t> Грузооборот рассчитывается </a:t>
            </a:r>
            <a:r>
              <a:rPr lang="ru-RU" sz="2000" b="1" u="sng" dirty="0">
                <a:solidFill>
                  <a:srgbClr val="FF9800"/>
                </a:solidFill>
                <a:latin typeface="Times New Roman" pitchFamily="18" charset="0"/>
                <a:ea typeface="Roboto Condensed" panose="020B0604020202020204" charset="0"/>
                <a:cs typeface="Times New Roman" pitchFamily="18" charset="0"/>
              </a:rPr>
              <a:t>не по каждой </a:t>
            </a:r>
            <a:r>
              <a:rPr lang="ru-RU" sz="2000" b="1" u="sng" dirty="0" smtClean="0">
                <a:solidFill>
                  <a:srgbClr val="FF9800"/>
                </a:solidFill>
                <a:latin typeface="Times New Roman" pitchFamily="18" charset="0"/>
                <a:ea typeface="Roboto Condensed" panose="020B0604020202020204" charset="0"/>
                <a:cs typeface="Times New Roman" pitchFamily="18" charset="0"/>
              </a:rPr>
              <a:t>ездке </a:t>
            </a:r>
            <a:r>
              <a:rPr lang="ru-RU" sz="2000" b="1" u="sng" dirty="0" smtClean="0">
                <a:solidFill>
                  <a:srgbClr val="FF9800"/>
                </a:solidFill>
                <a:latin typeface="Times New Roman" pitchFamily="18" charset="0"/>
                <a:ea typeface="Roboto Condensed" panose="020B0604020202020204" charset="0"/>
                <a:cs typeface="Times New Roman" pitchFamily="18" charset="0"/>
              </a:rPr>
              <a:t>отдельно</a:t>
            </a:r>
            <a:endParaRPr lang="ru-RU" sz="2000" b="1" dirty="0" smtClean="0">
              <a:latin typeface="Times New Roman" pitchFamily="18" charset="0"/>
              <a:ea typeface="Roboto Condensed" panose="020B0604020202020204" charset="0"/>
              <a:cs typeface="Times New Roman" pitchFamily="18" charset="0"/>
            </a:endParaRPr>
          </a:p>
          <a:p>
            <a:pPr algn="just">
              <a:buClr>
                <a:schemeClr val="accent5"/>
              </a:buClr>
            </a:pPr>
            <a:endParaRPr lang="ru-RU" sz="2000" b="1" dirty="0" smtClean="0">
              <a:latin typeface="Roboto Condensed" panose="020B0604020202020204" charset="0"/>
              <a:ea typeface="Roboto Condensed" panose="020B0604020202020204" charset="0"/>
            </a:endParaRPr>
          </a:p>
          <a:p>
            <a:pPr algn="just">
              <a:buClr>
                <a:schemeClr val="accent5"/>
              </a:buClr>
              <a:buFont typeface="Wingdings" pitchFamily="2" charset="2"/>
              <a:buChar char="q"/>
            </a:pPr>
            <a:endParaRPr lang="ru-RU" sz="2000" dirty="0" smtClean="0">
              <a:latin typeface="Roboto Condensed" panose="020B0604020202020204" charset="0"/>
              <a:ea typeface="Roboto Condensed" panose="020B0604020202020204" charset="0"/>
            </a:endParaRPr>
          </a:p>
          <a:p>
            <a:pPr marL="76200" algn="just">
              <a:buClr>
                <a:schemeClr val="accent5"/>
              </a:buClr>
            </a:pPr>
            <a:endParaRPr lang="ru-RU" sz="2000" dirty="0" smtClean="0">
              <a:latin typeface="Roboto Condensed" panose="020B0604020202020204" charset="0"/>
              <a:ea typeface="Roboto Condensed" panose="020B0604020202020204" charset="0"/>
            </a:endParaRPr>
          </a:p>
          <a:p>
            <a:pPr algn="just"/>
            <a:endParaRPr lang="ru-RU" sz="2000" dirty="0">
              <a:latin typeface="Roboto Condensed" panose="020B0604020202020204" charset="0"/>
              <a:ea typeface="Roboto Condense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0961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339502"/>
            <a:ext cx="8136904" cy="7662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Roboto Condensed Light"/>
              </a:rPr>
              <a:t>ПО для представления статистической отчетности в виде электронного документа</a:t>
            </a:r>
            <a:r>
              <a:rPr lang="ru-RU" sz="2000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n w="12700">
                <a:solidFill>
                  <a:schemeClr val="tx2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236296" y="4801225"/>
            <a:ext cx="1828800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Times New Roman" pitchFamily="18" charset="0"/>
                <a:cs typeface="Times New Roman" pitchFamily="18" charset="0"/>
              </a:rPr>
              <a:t>25</a:t>
            </a:fld>
            <a:endParaRPr lang="e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文本框 2"/>
          <p:cNvSpPr txBox="1"/>
          <p:nvPr>
            <p:custDataLst>
              <p:tags r:id="rId1"/>
            </p:custDataLst>
          </p:nvPr>
        </p:nvSpPr>
        <p:spPr>
          <a:xfrm>
            <a:off x="575398" y="1153101"/>
            <a:ext cx="3456384" cy="398780"/>
          </a:xfrm>
          <a:prstGeom prst="rect">
            <a:avLst/>
          </a:prstGeom>
          <a:noFill/>
        </p:spPr>
        <p:txBody>
          <a:bodyPr wrap="square" lIns="91428" tIns="45718" rIns="91428" bIns="45718" rtlCol="0">
            <a:noAutofit/>
          </a:bodyPr>
          <a:lstStyle/>
          <a:p>
            <a:pPr algn="ctr" defTabSz="1215844" fontAlgn="auto">
              <a:spcBef>
                <a:spcPct val="2000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accent6"/>
                </a:solidFill>
                <a:latin typeface="Roboto Condensed Light"/>
                <a:ea typeface="Roboto Condensed Light"/>
                <a:cs typeface="Roboto Condensed Light"/>
              </a:rPr>
              <a:t>«Электронный респондент» онлайн </a:t>
            </a:r>
            <a:r>
              <a:rPr lang="ru-RU" sz="1600" b="1" dirty="0" smtClean="0">
                <a:solidFill>
                  <a:schemeClr val="accent6"/>
                </a:solidFill>
                <a:latin typeface="Roboto Condensed Light"/>
                <a:ea typeface="Roboto Condensed Light"/>
                <a:cs typeface="Roboto Condensed Light"/>
              </a:rPr>
              <a:t/>
            </a:r>
            <a:br>
              <a:rPr lang="ru-RU" sz="1600" b="1" dirty="0" smtClean="0">
                <a:solidFill>
                  <a:schemeClr val="accent6"/>
                </a:solidFill>
                <a:latin typeface="Roboto Condensed Light"/>
                <a:ea typeface="Roboto Condensed Light"/>
                <a:cs typeface="Roboto Condensed Light"/>
              </a:rPr>
            </a:br>
            <a:r>
              <a:rPr lang="ru-RU" sz="1600" b="1" dirty="0" smtClean="0">
                <a:solidFill>
                  <a:schemeClr val="accent6"/>
                </a:solidFill>
                <a:latin typeface="Roboto Condensed Light"/>
                <a:ea typeface="Roboto Condensed Light"/>
                <a:cs typeface="Roboto Condensed Light"/>
              </a:rPr>
              <a:t>(</a:t>
            </a:r>
            <a:r>
              <a:rPr lang="ru-RU" sz="1600" b="1" dirty="0">
                <a:solidFill>
                  <a:schemeClr val="accent6"/>
                </a:solidFill>
                <a:latin typeface="Roboto Condensed Light"/>
                <a:ea typeface="Roboto Condensed Light"/>
                <a:cs typeface="Roboto Condensed Light"/>
              </a:rPr>
              <a:t>веб-портал)</a:t>
            </a:r>
            <a:endParaRPr lang="en-US" altLang="zh-CN" sz="1600" b="1" dirty="0">
              <a:solidFill>
                <a:schemeClr val="accent6"/>
              </a:solidFill>
              <a:latin typeface="Roboto Condensed Light"/>
              <a:ea typeface="Roboto Condensed Light"/>
              <a:cs typeface="Roboto Condensed Light"/>
              <a:sym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8"/>
          <a:stretch>
            <a:fillRect/>
          </a:stretch>
        </p:blipFill>
        <p:spPr>
          <a:xfrm>
            <a:off x="647090" y="1779662"/>
            <a:ext cx="3384692" cy="2082718"/>
          </a:xfrm>
          <a:prstGeom prst="rect">
            <a:avLst/>
          </a:prstGeom>
          <a:ln w="19050">
            <a:solidFill>
              <a:schemeClr val="bg2">
                <a:lumMod val="25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4499992" y="1728227"/>
            <a:ext cx="417646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6"/>
                </a:solidFill>
                <a:latin typeface="Times New Roman" pitchFamily="18" charset="0"/>
                <a:ea typeface="Roboto Condensed Light"/>
                <a:cs typeface="Times New Roman" pitchFamily="18" charset="0"/>
              </a:rPr>
              <a:t>ПО ТЕХНИЧЕСКИМ ВОПРОСАМ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Roboto Condensed Light"/>
                <a:cs typeface="Times New Roman" pitchFamily="18" charset="0"/>
              </a:rPr>
              <a:t>представления государственной статистической отчетности в виде электронного документа в режиме онлайн можно обращаться по телефону: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76056" y="2715766"/>
            <a:ext cx="2664296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i="1" dirty="0" smtClean="0">
                <a:solidFill>
                  <a:schemeClr val="accent5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(375 </a:t>
            </a:r>
            <a:r>
              <a:rPr lang="ru-RU" b="1" i="1" dirty="0">
                <a:solidFill>
                  <a:schemeClr val="accent5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17) </a:t>
            </a:r>
            <a:r>
              <a:rPr lang="ru-RU" b="1" i="1" dirty="0" smtClean="0">
                <a:solidFill>
                  <a:schemeClr val="accent5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371 01 80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4062561"/>
            <a:ext cx="81369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5"/>
                </a:solidFill>
                <a:latin typeface="Times New Roman" pitchFamily="18" charset="0"/>
                <a:ea typeface="Roboto Condensed Light"/>
                <a:cs typeface="Times New Roman" pitchFamily="18" charset="0"/>
              </a:rPr>
              <a:t>Обращаем внимание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Roboto Condensed Light"/>
                <a:cs typeface="Times New Roman" pitchFamily="18" charset="0"/>
              </a:rPr>
              <a:t>, что в ближайшее время представление первичных статистических данных по формам государственных статистических наблюдений будет осуществляться в виде электронного документа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ea typeface="Roboto Condensed Light"/>
                <a:cs typeface="Times New Roman" pitchFamily="18" charset="0"/>
              </a:rPr>
              <a:t>только в режиме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Roboto Condensed Light"/>
                <a:cs typeface="Times New Roman" pitchFamily="18" charset="0"/>
              </a:rPr>
              <a:t>онлайн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9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Объект 13"/>
          <p:cNvPicPr>
            <a:picLocks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6" b="18018"/>
          <a:stretch>
            <a:fillRect/>
          </a:stretch>
        </p:blipFill>
        <p:spPr>
          <a:xfrm>
            <a:off x="107504" y="123478"/>
            <a:ext cx="8928992" cy="472988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1600" y="303499"/>
            <a:ext cx="7560840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</a:rPr>
              <a:t>https://www.belstat.gov.by/informatsiya-dlya-respondenta/elektronnaya-otchetnost/</a:t>
            </a:r>
            <a:endParaRPr lang="ru-RU" dirty="0">
              <a:ln>
                <a:solidFill>
                  <a:srgbClr val="FF0000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859339" y="1491854"/>
            <a:ext cx="1081087" cy="64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2484438" y="788194"/>
            <a:ext cx="2266950" cy="8120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21" name="Прямая со стрелкой 30720"/>
          <p:cNvCxnSpPr/>
          <p:nvPr/>
        </p:nvCxnSpPr>
        <p:spPr>
          <a:xfrm>
            <a:off x="5940425" y="2031206"/>
            <a:ext cx="431800" cy="1619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5" name="TextBox 30724"/>
          <p:cNvSpPr txBox="1"/>
          <p:nvPr/>
        </p:nvSpPr>
        <p:spPr>
          <a:xfrm>
            <a:off x="683568" y="4083918"/>
            <a:ext cx="7848872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Необходимое условие предоставления отчета в электронном </a:t>
            </a:r>
            <a:r>
              <a:rPr lang="ru-RU" sz="220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виде – </a:t>
            </a:r>
          </a:p>
          <a:p>
            <a:pPr algn="ctr">
              <a:defRPr/>
            </a:pPr>
            <a:r>
              <a:rPr lang="ru-RU" sz="220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наличие </a:t>
            </a:r>
            <a:r>
              <a:rPr lang="ru-RU" sz="2200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у организации средств электронной цифровой подписи</a:t>
            </a:r>
          </a:p>
        </p:txBody>
      </p:sp>
      <p:sp>
        <p:nvSpPr>
          <p:cNvPr id="30728" name="TextBox 30727"/>
          <p:cNvSpPr txBox="1"/>
          <p:nvPr/>
        </p:nvSpPr>
        <p:spPr>
          <a:xfrm>
            <a:off x="6406928" y="1977628"/>
            <a:ext cx="2269528" cy="3231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500" b="1" dirty="0">
                <a:solidFill>
                  <a:srgbClr val="DA1F28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Электронная отчетность</a:t>
            </a:r>
          </a:p>
        </p:txBody>
      </p:sp>
      <p:sp>
        <p:nvSpPr>
          <p:cNvPr id="30729" name="TextBox 30728"/>
          <p:cNvSpPr txBox="1"/>
          <p:nvPr/>
        </p:nvSpPr>
        <p:spPr>
          <a:xfrm>
            <a:off x="6406928" y="2300793"/>
            <a:ext cx="2269528" cy="55399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5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«</a:t>
            </a:r>
            <a:r>
              <a:rPr lang="ru-RU" sz="15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Электронный респондент» онлайн</a:t>
            </a:r>
            <a:endParaRPr lang="ru-RU" sz="1500" b="1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20272" y="4853359"/>
            <a:ext cx="2057400" cy="273844"/>
          </a:xfrm>
        </p:spPr>
        <p:txBody>
          <a:bodyPr/>
          <a:lstStyle/>
          <a:p>
            <a:pPr algn="r"/>
            <a:fld id="{1FE8DF1E-33BB-4377-9A26-35481BA06C7C}" type="slidenum">
              <a:rPr lang="en-US">
                <a:latin typeface="Times New Roman" pitchFamily="18" charset="0"/>
                <a:cs typeface="Times New Roman" pitchFamily="18" charset="0"/>
              </a:rPr>
              <a:pPr algn="r"/>
              <a:t>26</a:t>
            </a:fld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54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33"/>
          <p:cNvSpPr/>
          <p:nvPr/>
        </p:nvSpPr>
        <p:spPr>
          <a:xfrm>
            <a:off x="4694816" y="975954"/>
            <a:ext cx="4269672" cy="3323988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95" name="Google Shape;495;p33"/>
          <p:cNvSpPr/>
          <p:nvPr/>
        </p:nvSpPr>
        <p:spPr>
          <a:xfrm>
            <a:off x="4873491" y="1152476"/>
            <a:ext cx="3912300" cy="24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Place your screenshot here</a:t>
            </a:r>
            <a:endParaRPr sz="1000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96" name="Google Shape;496;p33"/>
          <p:cNvSpPr txBox="1">
            <a:spLocks noGrp="1"/>
          </p:cNvSpPr>
          <p:nvPr>
            <p:ph type="sldNum" sz="quarter" idx="12"/>
          </p:nvPr>
        </p:nvSpPr>
        <p:spPr>
          <a:xfrm>
            <a:off x="7282805" y="4852863"/>
            <a:ext cx="1828800" cy="27384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Times New Roman" pitchFamily="18" charset="0"/>
                <a:cs typeface="Times New Roman" pitchFamily="18" charset="0"/>
              </a:rPr>
              <a:t>27</a:t>
            </a:fld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7" name="Google Shape;497;p33"/>
          <p:cNvSpPr txBox="1">
            <a:spLocks noGrp="1"/>
          </p:cNvSpPr>
          <p:nvPr>
            <p:ph type="body" idx="4294967295"/>
          </p:nvPr>
        </p:nvSpPr>
        <p:spPr>
          <a:xfrm>
            <a:off x="716628" y="123478"/>
            <a:ext cx="7956376" cy="7000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3000" b="1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Основные функции веб-портала</a:t>
            </a:r>
            <a:endParaRPr sz="3000" b="1" dirty="0">
              <a:ln w="12700">
                <a:solidFill>
                  <a:schemeClr val="tx2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0D50DF4-2AA0-4C71-BA6B-49545F0212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8"/>
          <a:stretch>
            <a:fillRect/>
          </a:stretch>
        </p:blipFill>
        <p:spPr>
          <a:xfrm>
            <a:off x="4888608" y="1152476"/>
            <a:ext cx="3882088" cy="2498400"/>
          </a:xfrm>
          <a:prstGeom prst="rect">
            <a:avLst/>
          </a:prstGeom>
          <a:ln w="19050">
            <a:solidFill>
              <a:schemeClr val="bg2">
                <a:lumMod val="25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554155" y="1105821"/>
            <a:ext cx="3513789" cy="61552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121893" tIns="60946" rIns="121893" bIns="60946">
            <a:spAutoFit/>
          </a:bodyPr>
          <a:lstStyle/>
          <a:p>
            <a:pPr defTabSz="6094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ea typeface="Roboto Condensed Light"/>
                <a:cs typeface="Times New Roman" pitchFamily="18" charset="0"/>
                <a:sym typeface="Roboto Condensed Light"/>
              </a:rPr>
              <a:t>Заполнение, контроль и отправка отчетов </a:t>
            </a:r>
            <a:r>
              <a:rPr lang="ru-RU" sz="1600" b="1" dirty="0">
                <a:solidFill>
                  <a:schemeClr val="dk1"/>
                </a:solidFill>
                <a:latin typeface="Times New Roman" pitchFamily="18" charset="0"/>
                <a:ea typeface="Roboto Condensed Light"/>
                <a:cs typeface="Times New Roman" pitchFamily="18" charset="0"/>
                <a:sym typeface="Roboto Condensed Light"/>
              </a:rPr>
              <a:t>в режиме онлайн</a:t>
            </a:r>
            <a:endParaRPr lang="zh-CN" altLang="en-US" sz="1600" b="1" dirty="0">
              <a:solidFill>
                <a:schemeClr val="dk1"/>
              </a:solidFill>
              <a:latin typeface="Times New Roman" pitchFamily="18" charset="0"/>
              <a:ea typeface="Roboto Condensed Light"/>
              <a:cs typeface="Times New Roman" pitchFamily="18" charset="0"/>
              <a:sym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4155" y="2718116"/>
            <a:ext cx="3513789" cy="86174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121893" tIns="60946" rIns="121893" bIns="60946">
            <a:spAutoFit/>
          </a:bodyPr>
          <a:lstStyle/>
          <a:p>
            <a:pPr defTabSz="609443">
              <a:defRPr/>
            </a:pP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ea typeface="Roboto Condensed Light"/>
                <a:cs typeface="Times New Roman" pitchFamily="18" charset="0"/>
              </a:rPr>
              <a:t>Контроль отчетов, в том числе </a:t>
            </a:r>
            <a:br>
              <a:rPr lang="ru-RU" sz="1600" dirty="0">
                <a:solidFill>
                  <a:schemeClr val="dk1"/>
                </a:solidFill>
                <a:latin typeface="Times New Roman" pitchFamily="18" charset="0"/>
                <a:ea typeface="Roboto Condensed Light"/>
                <a:cs typeface="Times New Roman" pitchFamily="18" charset="0"/>
              </a:rPr>
            </a:br>
            <a:r>
              <a:rPr lang="ru-RU" sz="1600" b="1" dirty="0">
                <a:solidFill>
                  <a:schemeClr val="dk1"/>
                </a:solidFill>
                <a:latin typeface="Times New Roman" pitchFamily="18" charset="0"/>
                <a:ea typeface="Roboto Condensed Light"/>
                <a:cs typeface="Times New Roman" pitchFamily="18" charset="0"/>
              </a:rPr>
              <a:t>с 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ea typeface="Roboto Condensed Light"/>
                <a:cs typeface="Times New Roman" pitchFamily="18" charset="0"/>
              </a:rPr>
              <a:t>данными отчетов </a:t>
            </a:r>
            <a:r>
              <a:rPr lang="ru-RU" sz="1600" b="1" dirty="0">
                <a:solidFill>
                  <a:schemeClr val="dk1"/>
                </a:solidFill>
                <a:latin typeface="Times New Roman" pitchFamily="18" charset="0"/>
                <a:ea typeface="Roboto Condensed Light"/>
                <a:cs typeface="Times New Roman" pitchFamily="18" charset="0"/>
              </a:rPr>
              <a:t>предыдущих периодов</a:t>
            </a:r>
            <a:endParaRPr lang="zh-CN" altLang="en-US" sz="1600" b="1" dirty="0">
              <a:solidFill>
                <a:schemeClr val="dk1"/>
              </a:solidFill>
              <a:latin typeface="Times New Roman" pitchFamily="18" charset="0"/>
              <a:ea typeface="Roboto Condensed Light"/>
              <a:cs typeface="Times New Roman" pitchFamily="18" charset="0"/>
              <a:sym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4167" y="1923678"/>
            <a:ext cx="3513789" cy="61552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121893" tIns="60946" rIns="121893" bIns="60946">
            <a:spAutoFit/>
          </a:bodyPr>
          <a:lstStyle/>
          <a:p>
            <a:pPr defTabSz="609443" fontAlgn="auto">
              <a:defRPr/>
            </a:pP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ea typeface="Roboto Condensed Light"/>
                <a:cs typeface="Times New Roman" pitchFamily="18" charset="0"/>
              </a:rPr>
              <a:t>Формирование </a:t>
            </a:r>
            <a:r>
              <a:rPr lang="ru-RU" sz="1600" b="1" dirty="0">
                <a:solidFill>
                  <a:schemeClr val="dk1"/>
                </a:solidFill>
                <a:latin typeface="Times New Roman" pitchFamily="18" charset="0"/>
                <a:ea typeface="Roboto Condensed Light"/>
                <a:cs typeface="Times New Roman" pitchFamily="18" charset="0"/>
              </a:rPr>
              <a:t>индивидуального 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ea typeface="Roboto Condensed Light"/>
                <a:cs typeface="Times New Roman" pitchFamily="18" charset="0"/>
              </a:rPr>
              <a:t>полного </a:t>
            </a:r>
            <a:r>
              <a:rPr lang="ru-RU" sz="1600" b="1" dirty="0">
                <a:solidFill>
                  <a:schemeClr val="dk1"/>
                </a:solidFill>
                <a:latin typeface="Times New Roman" pitchFamily="18" charset="0"/>
                <a:ea typeface="Roboto Condensed Light"/>
                <a:cs typeface="Times New Roman" pitchFamily="18" charset="0"/>
              </a:rPr>
              <a:t>перечня форм</a:t>
            </a:r>
            <a:endParaRPr lang="zh-CN" altLang="en-US" sz="1600" b="1" dirty="0">
              <a:solidFill>
                <a:schemeClr val="dk1"/>
              </a:solidFill>
              <a:latin typeface="Times New Roman" pitchFamily="18" charset="0"/>
              <a:ea typeface="Roboto Condensed Light"/>
              <a:cs typeface="Times New Roman" pitchFamily="18" charset="0"/>
              <a:sym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3795886"/>
            <a:ext cx="3536795" cy="61552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121893" tIns="60946" rIns="121893" bIns="60946">
            <a:spAutoFit/>
          </a:bodyPr>
          <a:lstStyle/>
          <a:p>
            <a:pPr defTabSz="609443">
              <a:defRPr/>
            </a:pPr>
            <a:r>
              <a:rPr lang="ru-RU" sz="1600" dirty="0" smtClean="0">
                <a:solidFill>
                  <a:schemeClr val="dk1"/>
                </a:solidFill>
                <a:latin typeface="Times New Roman" pitchFamily="18" charset="0"/>
                <a:ea typeface="Roboto Condensed Light"/>
                <a:cs typeface="Times New Roman" pitchFamily="18" charset="0"/>
              </a:rPr>
              <a:t>Получение информации </a:t>
            </a:r>
            <a:r>
              <a:rPr lang="ru-RU" sz="1600" b="1" dirty="0" smtClean="0">
                <a:solidFill>
                  <a:schemeClr val="dk1"/>
                </a:solidFill>
                <a:latin typeface="Times New Roman" pitchFamily="18" charset="0"/>
                <a:ea typeface="Roboto Condensed Light"/>
                <a:cs typeface="Times New Roman" pitchFamily="18" charset="0"/>
              </a:rPr>
              <a:t>о допущенных нарушениях</a:t>
            </a:r>
            <a:endParaRPr lang="zh-CN" altLang="en-US" sz="1600" b="1" dirty="0">
              <a:solidFill>
                <a:schemeClr val="dk1"/>
              </a:solidFill>
              <a:latin typeface="Times New Roman" pitchFamily="18" charset="0"/>
              <a:ea typeface="Roboto Condensed Light"/>
              <a:cs typeface="Times New Roman" pitchFamily="18" charset="0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221860" y="4869656"/>
            <a:ext cx="1828800" cy="273844"/>
          </a:xfrm>
        </p:spPr>
        <p:txBody>
          <a:bodyPr/>
          <a:lstStyle/>
          <a:p>
            <a:pPr algn="r">
              <a:defRPr/>
            </a:pPr>
            <a:fld id="{A1A3F9BF-18C2-4514-A55A-B7E5EB3E5040}" type="slidenum">
              <a:rPr lang="ru-RU">
                <a:latin typeface="Times New Roman" pitchFamily="18" charset="0"/>
                <a:cs typeface="Times New Roman" pitchFamily="18" charset="0"/>
              </a:rPr>
              <a:pPr algn="r">
                <a:defRPr/>
              </a:pPr>
              <a:t>28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1143000" y="548879"/>
            <a:ext cx="6400800" cy="260627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138677"/>
              </a:buClr>
              <a:buSzPct val="130000"/>
              <a:buFont typeface="Georgia" pitchFamily="18" charset="0"/>
              <a:buChar char="*"/>
              <a:defRPr sz="2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547688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138677"/>
              </a:buClr>
              <a:buSzPct val="130000"/>
              <a:buFont typeface="Georgia" pitchFamily="18" charset="0"/>
              <a:buChar char="*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822325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138677"/>
              </a:buClr>
              <a:buSzPct val="130000"/>
              <a:buFont typeface="Georgia" pitchFamily="18" charset="0"/>
              <a:buChar char="*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096963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138677"/>
              </a:buClr>
              <a:buSzPct val="130000"/>
              <a:buFont typeface="Georgia" pitchFamily="18" charset="0"/>
              <a:buChar char="*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138677"/>
              </a:buClr>
              <a:buSzPct val="130000"/>
              <a:buFont typeface="Georgia" pitchFamily="18" charset="0"/>
              <a:buChar char="*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537" indent="0" eaLnBrk="1" fontAlgn="auto" hangingPunct="1">
              <a:buClr>
                <a:schemeClr val="accent6">
                  <a:lumMod val="75000"/>
                </a:schemeClr>
              </a:buClr>
              <a:buFont typeface="Wingdings 3" pitchFamily="18" charset="2"/>
              <a:buNone/>
              <a:defRPr/>
            </a:pPr>
            <a:endParaRPr lang="ru-RU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09537" indent="0" eaLnBrk="1" fontAlgn="auto" hangingPunct="1">
              <a:buClr>
                <a:schemeClr val="accent6">
                  <a:lumMod val="75000"/>
                </a:schemeClr>
              </a:buClr>
              <a:buFont typeface="Wingdings 3" pitchFamily="18" charset="2"/>
              <a:buNone/>
              <a:defRPr/>
            </a:pPr>
            <a:endParaRPr lang="ru-RU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6868" name="Рисунок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8" t="2863" r="8650" b="17175"/>
          <a:stretch>
            <a:fillRect/>
          </a:stretch>
        </p:blipFill>
        <p:spPr bwMode="auto">
          <a:xfrm>
            <a:off x="107504" y="126802"/>
            <a:ext cx="8909496" cy="476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/>
          <p:cNvSpPr/>
          <p:nvPr/>
        </p:nvSpPr>
        <p:spPr>
          <a:xfrm>
            <a:off x="126232" y="126802"/>
            <a:ext cx="720725" cy="2702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738688" y="1383506"/>
            <a:ext cx="1079500" cy="4321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653160" y="2533652"/>
            <a:ext cx="1657350" cy="5941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674786" y="434579"/>
            <a:ext cx="4113114" cy="105705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4787900" y="1869282"/>
            <a:ext cx="539750" cy="6215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25525" y="61883"/>
            <a:ext cx="80645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www.belstat.gov.by/informatsiya-dlya-respondenta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12" name="TextBox 18"/>
          <p:cNvSpPr txBox="1">
            <a:spLocks noChangeArrowheads="1"/>
          </p:cNvSpPr>
          <p:nvPr/>
        </p:nvSpPr>
        <p:spPr bwMode="auto">
          <a:xfrm>
            <a:off x="2411414" y="3267075"/>
            <a:ext cx="2700337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>
            <a:lvl1pPr>
              <a:defRPr sz="2200">
                <a:solidFill>
                  <a:srgbClr val="404040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rgbClr val="404040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rgbClr val="404040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rgbClr val="404040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rgbClr val="40404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buClr>
                <a:srgbClr val="138677"/>
              </a:buClr>
              <a:defRPr sz="1400">
                <a:solidFill>
                  <a:srgbClr val="40404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buClr>
                <a:srgbClr val="138677"/>
              </a:buClr>
              <a:defRPr sz="1400">
                <a:solidFill>
                  <a:srgbClr val="40404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buClr>
                <a:srgbClr val="138677"/>
              </a:buClr>
              <a:defRPr sz="1400">
                <a:solidFill>
                  <a:srgbClr val="40404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buClr>
                <a:srgbClr val="138677"/>
              </a:buClr>
              <a:defRPr sz="1400">
                <a:solidFill>
                  <a:srgbClr val="404040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ru-RU" altLang="ru-RU" sz="1600" b="1" dirty="0" smtClean="0">
                <a:solidFill>
                  <a:srgbClr val="DA1F28">
                    <a:lumMod val="75000"/>
                  </a:srgbClr>
                </a:solidFill>
                <a:cs typeface="Times New Roman" panose="02020603050405020304" pitchFamily="18" charset="0"/>
              </a:rPr>
              <a:t>Критерии оценки </a:t>
            </a:r>
          </a:p>
          <a:p>
            <a:pPr algn="ctr">
              <a:defRPr/>
            </a:pPr>
            <a:r>
              <a:rPr lang="ru-RU" altLang="ru-RU" sz="1600" b="1" dirty="0" smtClean="0">
                <a:solidFill>
                  <a:srgbClr val="DA1F28">
                    <a:lumMod val="75000"/>
                  </a:srgbClr>
                </a:solidFill>
                <a:cs typeface="Times New Roman" panose="02020603050405020304" pitchFamily="18" charset="0"/>
              </a:rPr>
              <a:t>степени риска</a:t>
            </a:r>
          </a:p>
        </p:txBody>
      </p:sp>
    </p:spTree>
    <p:extLst>
      <p:ext uri="{BB962C8B-B14F-4D97-AF65-F5344CB8AC3E}">
        <p14:creationId xmlns:p14="http://schemas.microsoft.com/office/powerpoint/2010/main" val="175272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>
          <a:xfrm>
            <a:off x="7282805" y="4869656"/>
            <a:ext cx="1828800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Times New Roman" pitchFamily="18" charset="0"/>
                <a:cs typeface="Times New Roman" pitchFamily="18" charset="0"/>
              </a:rPr>
              <a:t>29</a:t>
            </a:fld>
            <a:endParaRPr lang="e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131590"/>
            <a:ext cx="88569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Критерии оценки степени риска для отбора проверяемых субъектов при проведении выборочной проверки </a:t>
            </a:r>
            <a:r>
              <a:rPr lang="ru-RU" sz="150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по конкретным формам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государственной статистической отчетности: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353019"/>
              </p:ext>
            </p:extLst>
          </p:nvPr>
        </p:nvGraphicFramePr>
        <p:xfrm>
          <a:off x="220938" y="1851670"/>
          <a:ext cx="8527526" cy="2520281"/>
        </p:xfrm>
        <a:graphic>
          <a:graphicData uri="http://schemas.openxmlformats.org/drawingml/2006/table">
            <a:tbl>
              <a:tblPr firstRow="1" firstCol="1" bandRow="1">
                <a:tableStyleId>{025D08E4-4CB9-4A25-91DF-C19B82DA8EF8}</a:tableStyleId>
              </a:tblPr>
              <a:tblGrid>
                <a:gridCol w="579948"/>
                <a:gridCol w="6920378"/>
                <a:gridCol w="1027200"/>
              </a:tblGrid>
              <a:tr h="62704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№ п/п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5361" marR="45361" marT="0" marB="0" anchor="ctr"/>
                </a:tc>
                <a:tc>
                  <a:txBody>
                    <a:bodyPr/>
                    <a:lstStyle/>
                    <a:p>
                      <a:pPr marL="403225" marR="0" indent="-403225" algn="ctr" rtl="0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3725545" algn="l"/>
                        </a:tabLst>
                      </a:pPr>
                      <a:r>
                        <a:rPr lang="ru-RU" sz="15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  <a:sym typeface="Arial"/>
                        </a:rPr>
                        <a:t>Критерии</a:t>
                      </a:r>
                    </a:p>
                  </a:txBody>
                  <a:tcPr marL="45361" marR="453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11070" algn="l"/>
                        </a:tabLst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Оценка в баллах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5361" marR="45361" marT="0" marB="0" anchor="ctr"/>
                </a:tc>
              </a:tr>
              <a:tr h="432739">
                <a:tc>
                  <a:txBody>
                    <a:bodyPr/>
                    <a:lstStyle/>
                    <a:p>
                      <a:pPr marL="403225" marR="0" indent="-403225" algn="ctr" rtl="0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  <a:sym typeface="Arial"/>
                        </a:rPr>
                        <a:t>2.16.</a:t>
                      </a:r>
                    </a:p>
                  </a:txBody>
                  <a:tcPr marL="45361" marR="45361" marT="0" marB="0"/>
                </a:tc>
                <a:tc>
                  <a:txBody>
                    <a:bodyPr/>
                    <a:lstStyle/>
                    <a:p>
                      <a:pPr marL="403225" marR="0" indent="-403225" algn="just" rtl="0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500" b="1" i="0" u="none" strike="noStrike" cap="none" dirty="0">
                          <a:solidFill>
                            <a:schemeClr val="accent5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  <a:sym typeface="Arial"/>
                        </a:rPr>
                        <a:t>4-тр (автотранс) </a:t>
                      </a:r>
                      <a:r>
                        <a:rPr lang="ru-RU" sz="15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  <a:sym typeface="Arial"/>
                        </a:rPr>
                        <a:t>«Отчет об использовании автомобильного транспорта»</a:t>
                      </a:r>
                    </a:p>
                  </a:txBody>
                  <a:tcPr marL="45361" marR="45361" marT="0" marB="0"/>
                </a:tc>
                <a:tc>
                  <a:txBody>
                    <a:bodyPr/>
                    <a:lstStyle/>
                    <a:p>
                      <a:pPr marL="403225" marR="0" indent="-403225" algn="ctr" rtl="0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5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  <a:sym typeface="Arial"/>
                        </a:rPr>
                        <a:t> </a:t>
                      </a:r>
                    </a:p>
                  </a:txBody>
                  <a:tcPr marL="45361" marR="45361" marT="0" marB="0"/>
                </a:tc>
              </a:tr>
              <a:tr h="1027755">
                <a:tc>
                  <a:txBody>
                    <a:bodyPr/>
                    <a:lstStyle/>
                    <a:p>
                      <a:pPr marL="403225" marR="0" indent="-403225" algn="ctr" rtl="0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  <a:sym typeface="Arial"/>
                        </a:rPr>
                        <a:t>2.16.1.</a:t>
                      </a:r>
                    </a:p>
                  </a:txBody>
                  <a:tcPr marL="45361" marR="45361" marT="0" marB="0"/>
                </a:tc>
                <a:tc>
                  <a:txBody>
                    <a:bodyPr/>
                    <a:lstStyle/>
                    <a:p>
                      <a:pPr marL="0" marR="0" indent="0" algn="just" rtl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5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  <a:sym typeface="Arial"/>
                        </a:rPr>
                        <a:t>несоответствие первичных статистических данных, содержащихся в графе «За соответствующий квартал предыдущего года», в текущем отчетном периоде первичным статистическим данным, содержащимся в графе «За отчетный квартал», представленным за аналогичный отчетный период предыдущего года, на 30 и более процентов </a:t>
                      </a:r>
                    </a:p>
                  </a:txBody>
                  <a:tcPr marL="45361" marR="45361" marT="0" marB="0"/>
                </a:tc>
                <a:tc>
                  <a:txBody>
                    <a:bodyPr/>
                    <a:lstStyle/>
                    <a:p>
                      <a:pPr marL="403225" marR="0" indent="-403225" algn="ctr" rtl="0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5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  <a:sym typeface="Arial"/>
                        </a:rPr>
                        <a:t>3</a:t>
                      </a:r>
                    </a:p>
                  </a:txBody>
                  <a:tcPr marL="45361" marR="45361" marT="0" marB="0"/>
                </a:tc>
              </a:tr>
              <a:tr h="432739">
                <a:tc>
                  <a:txBody>
                    <a:bodyPr/>
                    <a:lstStyle/>
                    <a:p>
                      <a:pPr marL="403225" marR="0" indent="-403225" algn="ctr" rtl="0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  <a:sym typeface="Arial"/>
                        </a:rPr>
                        <a:t>2.16.2.</a:t>
                      </a:r>
                    </a:p>
                  </a:txBody>
                  <a:tcPr marL="45361" marR="45361" marT="0" marB="0"/>
                </a:tc>
                <a:tc>
                  <a:txBody>
                    <a:bodyPr/>
                    <a:lstStyle/>
                    <a:p>
                      <a:pPr marL="0" marR="0" indent="0" algn="just" rtl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5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  <a:sym typeface="Arial"/>
                        </a:rPr>
                        <a:t>среднее расстояние перевозки грузов за отчетный период 4000 километров и более или 3 километра и менее</a:t>
                      </a:r>
                    </a:p>
                  </a:txBody>
                  <a:tcPr marL="45361" marR="45361" marT="0" marB="0"/>
                </a:tc>
                <a:tc>
                  <a:txBody>
                    <a:bodyPr/>
                    <a:lstStyle/>
                    <a:p>
                      <a:pPr marL="403225" marR="0" indent="-403225" algn="ctr" rtl="0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5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  <a:sym typeface="Arial"/>
                        </a:rPr>
                        <a:t>3</a:t>
                      </a:r>
                    </a:p>
                  </a:txBody>
                  <a:tcPr marL="45361" marR="45361" marT="0" marB="0"/>
                </a:tc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91680" y="483518"/>
            <a:ext cx="6264696" cy="766200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2700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Критерии оценки степени риска</a:t>
            </a:r>
            <a:br>
              <a:rPr lang="ru-RU" sz="2700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ln w="12700">
                <a:solidFill>
                  <a:schemeClr val="tx2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886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1331640" y="247771"/>
            <a:ext cx="6061981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Форму 4-тр (автотранс) представляют:</a:t>
            </a:r>
            <a:endParaRPr sz="2400" dirty="0">
              <a:ln w="12700">
                <a:solidFill>
                  <a:schemeClr val="tx2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293683" y="1131590"/>
            <a:ext cx="8454781" cy="3744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 algn="just">
              <a:buClr>
                <a:schemeClr val="dk1"/>
              </a:buClr>
              <a:buSzPts val="1100"/>
              <a:buFont typeface="Wingdings" pitchFamily="2" charset="2"/>
              <a:buChar char="v"/>
            </a:pPr>
            <a:r>
              <a:rPr lang="ru-RU" b="1" dirty="0" smtClean="0">
                <a:solidFill>
                  <a:srgbClr val="263248"/>
                </a:solidFill>
                <a:latin typeface="Times New Roman" pitchFamily="18" charset="0"/>
                <a:cs typeface="Times New Roman" pitchFamily="18" charset="0"/>
              </a:rPr>
              <a:t>крупные </a:t>
            </a:r>
            <a:r>
              <a:rPr lang="ru-RU" b="1" dirty="0">
                <a:solidFill>
                  <a:srgbClr val="263248"/>
                </a:solidFill>
                <a:latin typeface="Times New Roman" pitchFamily="18" charset="0"/>
                <a:cs typeface="Times New Roman" pitchFamily="18" charset="0"/>
              </a:rPr>
              <a:t>и средние организации, а также малые организации, подчиненные государственным органам, </a:t>
            </a:r>
            <a:r>
              <a:rPr lang="ru-RU" b="1" dirty="0" smtClean="0">
                <a:solidFill>
                  <a:srgbClr val="263248"/>
                </a:solidFill>
                <a:latin typeface="Times New Roman" pitchFamily="18" charset="0"/>
                <a:cs typeface="Times New Roman" pitchFamily="18" charset="0"/>
              </a:rPr>
              <a:t>видами </a:t>
            </a:r>
            <a:r>
              <a:rPr lang="ru-RU" b="1" dirty="0">
                <a:solidFill>
                  <a:srgbClr val="263248"/>
                </a:solidFill>
                <a:latin typeface="Times New Roman" pitchFamily="18" charset="0"/>
                <a:cs typeface="Times New Roman" pitchFamily="18" charset="0"/>
              </a:rPr>
              <a:t>экономической деятельности которых являются деятельность такси, прочие перевозки пассажиров автомобильным транспортом </a:t>
            </a:r>
            <a:r>
              <a:rPr lang="en-US" b="1" dirty="0" smtClean="0">
                <a:solidFill>
                  <a:srgbClr val="26324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26324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263248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solidFill>
                  <a:srgbClr val="263248"/>
                </a:solidFill>
                <a:latin typeface="Times New Roman" pitchFamily="18" charset="0"/>
                <a:cs typeface="Times New Roman" pitchFamily="18" charset="0"/>
              </a:rPr>
              <a:t>нерегулярном </a:t>
            </a:r>
            <a:r>
              <a:rPr lang="ru-RU" b="1" dirty="0" smtClean="0">
                <a:solidFill>
                  <a:srgbClr val="263248"/>
                </a:solidFill>
                <a:latin typeface="Times New Roman" pitchFamily="18" charset="0"/>
                <a:cs typeface="Times New Roman" pitchFamily="18" charset="0"/>
              </a:rPr>
              <a:t>сообщении (включая </a:t>
            </a:r>
            <a:r>
              <a:rPr lang="ru-RU" b="1" dirty="0">
                <a:solidFill>
                  <a:srgbClr val="263248"/>
                </a:solidFill>
                <a:latin typeface="Times New Roman" pitchFamily="18" charset="0"/>
                <a:cs typeface="Times New Roman" pitchFamily="18" charset="0"/>
              </a:rPr>
              <a:t>перевозки электробусами), деятельность грузового автомобильного транспорта </a:t>
            </a:r>
            <a:r>
              <a:rPr lang="en-US" b="1" dirty="0" smtClean="0">
                <a:solidFill>
                  <a:srgbClr val="26324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26324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263248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>
                <a:solidFill>
                  <a:srgbClr val="263248"/>
                </a:solidFill>
                <a:latin typeface="Times New Roman" pitchFamily="18" charset="0"/>
                <a:cs typeface="Times New Roman" pitchFamily="18" charset="0"/>
              </a:rPr>
              <a:t>предоставление услуг по </a:t>
            </a:r>
            <a:r>
              <a:rPr lang="ru-RU" b="1" dirty="0" smtClean="0">
                <a:solidFill>
                  <a:srgbClr val="263248"/>
                </a:solidFill>
                <a:latin typeface="Times New Roman" pitchFamily="18" charset="0"/>
                <a:cs typeface="Times New Roman" pitchFamily="18" charset="0"/>
              </a:rPr>
              <a:t>переезду</a:t>
            </a:r>
            <a:endParaRPr lang="ru-RU" b="1" dirty="0" smtClean="0">
              <a:solidFill>
                <a:srgbClr val="263248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buClr>
                <a:schemeClr val="dk1"/>
              </a:buClr>
              <a:buSzPts val="1100"/>
              <a:buFont typeface="Wingdings" pitchFamily="2" charset="2"/>
              <a:buChar char="v"/>
            </a:pPr>
            <a:endParaRPr lang="ru-RU" sz="1200" b="1" dirty="0" smtClean="0">
              <a:solidFill>
                <a:srgbClr val="263248"/>
              </a:solidFill>
            </a:endParaRPr>
          </a:p>
          <a:p>
            <a:pPr marL="342900" indent="-342900" algn="just">
              <a:buClr>
                <a:schemeClr val="dk1"/>
              </a:buClr>
              <a:buSzPts val="1100"/>
              <a:buFont typeface="Wingdings" pitchFamily="2" charset="2"/>
              <a:buChar char="v"/>
            </a:pPr>
            <a:r>
              <a:rPr lang="ru-RU" b="1" dirty="0" smtClean="0">
                <a:solidFill>
                  <a:srgbClr val="263248"/>
                </a:solidFill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b="1" dirty="0">
                <a:solidFill>
                  <a:srgbClr val="263248"/>
                </a:solidFill>
                <a:latin typeface="Times New Roman" pitchFamily="18" charset="0"/>
                <a:cs typeface="Times New Roman" pitchFamily="18" charset="0"/>
              </a:rPr>
              <a:t>малые организации, осуществляющие перевозки </a:t>
            </a:r>
            <a:r>
              <a:rPr lang="ru-RU" b="1" dirty="0" smtClean="0">
                <a:solidFill>
                  <a:srgbClr val="263248"/>
                </a:solidFill>
                <a:latin typeface="Times New Roman" pitchFamily="18" charset="0"/>
                <a:cs typeface="Times New Roman" pitchFamily="18" charset="0"/>
              </a:rPr>
              <a:t>пассажиров</a:t>
            </a:r>
            <a:endParaRPr lang="ru-RU" b="1" dirty="0">
              <a:solidFill>
                <a:srgbClr val="263248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Clr>
                <a:schemeClr val="dk1"/>
              </a:buClr>
              <a:buSzPts val="1100"/>
              <a:buNone/>
            </a:pPr>
            <a:endParaRPr lang="ru-RU" sz="1200" b="1" dirty="0">
              <a:solidFill>
                <a:srgbClr val="263248"/>
              </a:solidFill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596336" y="473199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Times New Roman" pitchFamily="18" charset="0"/>
                <a:cs typeface="Times New Roman" pitchFamily="18" charset="0"/>
              </a:rPr>
              <a:t>3</a:t>
            </a:fld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7504" y="339502"/>
            <a:ext cx="8568952" cy="1080120"/>
          </a:xfrm>
        </p:spPr>
        <p:txBody>
          <a:bodyPr/>
          <a:lstStyle/>
          <a:p>
            <a:pPr marL="0" indent="0" algn="ctr">
              <a:spcBef>
                <a:spcPts val="600"/>
              </a:spcBef>
              <a:buSzPct val="130000"/>
              <a:buNone/>
            </a:pPr>
            <a:r>
              <a:rPr lang="ru-RU" sz="2500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возникающим вопросам по форме 4-тр (</a:t>
            </a:r>
            <a:r>
              <a:rPr lang="ru-RU" sz="2500" dirty="0" err="1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автотранс</a:t>
            </a:r>
            <a:r>
              <a:rPr lang="ru-RU" sz="2500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можно </a:t>
            </a:r>
            <a:r>
              <a:rPr lang="ru-RU" sz="2500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обращаться в отдел статистики ТЭК и услуг</a:t>
            </a:r>
            <a:br>
              <a:rPr lang="ru-RU" sz="2500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dirty="0">
              <a:ln w="12700">
                <a:solidFill>
                  <a:schemeClr val="tx2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310239" y="4881438"/>
            <a:ext cx="1828800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Times New Roman" pitchFamily="18" charset="0"/>
                <a:cs typeface="Times New Roman" pitchFamily="18" charset="0"/>
              </a:rPr>
              <a:t>30</a:t>
            </a:fld>
            <a:endParaRPr lang="e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1451079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По телефонам:</a:t>
            </a:r>
          </a:p>
        </p:txBody>
      </p:sp>
      <p:grpSp>
        <p:nvGrpSpPr>
          <p:cNvPr id="14" name="Google Shape;478;p38"/>
          <p:cNvGrpSpPr/>
          <p:nvPr/>
        </p:nvGrpSpPr>
        <p:grpSpPr>
          <a:xfrm>
            <a:off x="620035" y="1475788"/>
            <a:ext cx="368551" cy="368551"/>
            <a:chOff x="2594325" y="1627175"/>
            <a:chExt cx="440850" cy="440850"/>
          </a:xfrm>
        </p:grpSpPr>
        <p:sp>
          <p:nvSpPr>
            <p:cNvPr id="15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16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17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18" name="Google Shape;478;p38"/>
          <p:cNvGrpSpPr/>
          <p:nvPr/>
        </p:nvGrpSpPr>
        <p:grpSpPr>
          <a:xfrm>
            <a:off x="498544" y="3866300"/>
            <a:ext cx="368551" cy="368551"/>
            <a:chOff x="2594325" y="1627175"/>
            <a:chExt cx="440850" cy="440850"/>
          </a:xfrm>
        </p:grpSpPr>
        <p:sp>
          <p:nvSpPr>
            <p:cNvPr id="19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20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21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923928" y="1349452"/>
            <a:ext cx="43901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(375 </a:t>
            </a:r>
            <a:r>
              <a:rPr lang="ru-RU" sz="1600" dirty="0">
                <a:solidFill>
                  <a:schemeClr val="tx1"/>
                </a:solidFill>
              </a:rPr>
              <a:t>17) 358 97 86 (Заводской район)</a:t>
            </a:r>
          </a:p>
          <a:p>
            <a:r>
              <a:rPr lang="ru-RU" sz="1600" dirty="0">
                <a:solidFill>
                  <a:schemeClr val="tx1"/>
                </a:solidFill>
              </a:rPr>
              <a:t>(375 17) 397 35 93 (Ленинский район)</a:t>
            </a:r>
          </a:p>
          <a:p>
            <a:r>
              <a:rPr lang="ru-RU" sz="1600" dirty="0">
                <a:solidFill>
                  <a:schemeClr val="tx1"/>
                </a:solidFill>
              </a:rPr>
              <a:t>(375 17) 396 97 68 (Московский район)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(</a:t>
            </a:r>
            <a:r>
              <a:rPr lang="ru-RU" sz="1600" dirty="0">
                <a:solidFill>
                  <a:schemeClr val="tx1"/>
                </a:solidFill>
              </a:rPr>
              <a:t>375 17) </a:t>
            </a:r>
            <a:r>
              <a:rPr lang="ru-RU" sz="1600" dirty="0" smtClean="0">
                <a:solidFill>
                  <a:schemeClr val="tx1"/>
                </a:solidFill>
              </a:rPr>
              <a:t>373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70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59 </a:t>
            </a:r>
            <a:r>
              <a:rPr lang="ru-RU" sz="1600" dirty="0">
                <a:solidFill>
                  <a:schemeClr val="tx1"/>
                </a:solidFill>
              </a:rPr>
              <a:t>(Октябрьский район</a:t>
            </a:r>
            <a:r>
              <a:rPr lang="ru-RU" sz="1600" dirty="0" smtClean="0">
                <a:solidFill>
                  <a:schemeClr val="tx1"/>
                </a:solidFill>
              </a:rPr>
              <a:t>)</a:t>
            </a:r>
          </a:p>
          <a:p>
            <a:r>
              <a:rPr lang="ru-RU" sz="1600" dirty="0">
                <a:solidFill>
                  <a:schemeClr val="tx1"/>
                </a:solidFill>
              </a:rPr>
              <a:t>(375 17) 373 49 65 (Партизанский район)</a:t>
            </a:r>
          </a:p>
          <a:p>
            <a:r>
              <a:rPr lang="ru-RU" sz="1600" dirty="0">
                <a:solidFill>
                  <a:schemeClr val="tx1"/>
                </a:solidFill>
              </a:rPr>
              <a:t>(375 17) 373 24 52 </a:t>
            </a:r>
            <a:r>
              <a:rPr lang="ru-RU" sz="1600" dirty="0" smtClean="0">
                <a:solidFill>
                  <a:schemeClr val="tx1"/>
                </a:solidFill>
              </a:rPr>
              <a:t>(</a:t>
            </a:r>
            <a:r>
              <a:rPr lang="ru-RU" sz="1600" dirty="0">
                <a:solidFill>
                  <a:schemeClr val="tx1"/>
                </a:solidFill>
              </a:rPr>
              <a:t>Первомайский район)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(375 17) 374 94 15 (Советский район)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(</a:t>
            </a:r>
            <a:r>
              <a:rPr lang="ru-RU" sz="1600" dirty="0">
                <a:solidFill>
                  <a:schemeClr val="tx1"/>
                </a:solidFill>
              </a:rPr>
              <a:t>375 17) </a:t>
            </a:r>
            <a:r>
              <a:rPr lang="ru-RU" sz="1600" dirty="0" smtClean="0">
                <a:solidFill>
                  <a:schemeClr val="tx1"/>
                </a:solidFill>
              </a:rPr>
              <a:t>374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37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87 (</a:t>
            </a:r>
            <a:r>
              <a:rPr lang="ru-RU" sz="1600" dirty="0" err="1" smtClean="0">
                <a:solidFill>
                  <a:schemeClr val="tx1"/>
                </a:solidFill>
              </a:rPr>
              <a:t>Фрунзенский</a:t>
            </a:r>
            <a:r>
              <a:rPr lang="ru-RU" sz="1600" dirty="0" smtClean="0">
                <a:solidFill>
                  <a:schemeClr val="tx1"/>
                </a:solidFill>
              </a:rPr>
              <a:t> район)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(</a:t>
            </a:r>
            <a:r>
              <a:rPr lang="ru-RU" sz="1600" dirty="0">
                <a:solidFill>
                  <a:schemeClr val="tx1"/>
                </a:solidFill>
              </a:rPr>
              <a:t>375 17) 348 63 </a:t>
            </a:r>
            <a:r>
              <a:rPr lang="ru-RU" sz="1600" dirty="0" smtClean="0">
                <a:solidFill>
                  <a:schemeClr val="tx1"/>
                </a:solidFill>
              </a:rPr>
              <a:t>63 </a:t>
            </a:r>
            <a:r>
              <a:rPr lang="ru-RU" sz="1600" dirty="0" smtClean="0"/>
              <a:t>(Центральный район)</a:t>
            </a:r>
            <a:endParaRPr lang="ru-RU" sz="1600" dirty="0"/>
          </a:p>
          <a:p>
            <a:endParaRPr lang="ru-RU" sz="16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118767" y="3781501"/>
            <a:ext cx="2772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126">
              <a:defRPr/>
            </a:pPr>
            <a:r>
              <a:rPr lang="ru-RU" sz="1800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</a:rPr>
              <a:t>г. Минск, ул. Захарова 31 </a:t>
            </a:r>
          </a:p>
          <a:p>
            <a:pPr marL="64126">
              <a:defRPr/>
            </a:pPr>
            <a:r>
              <a:rPr lang="ru-RU" sz="1800" dirty="0" smtClean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</a:rPr>
              <a:t>каб.402П, 407П, 409П2</a:t>
            </a:r>
            <a:endParaRPr lang="ru-RU" sz="1800" dirty="0">
              <a:solidFill>
                <a:schemeClr val="tx1"/>
              </a:solidFill>
              <a:latin typeface="Roboto Condensed"/>
              <a:ea typeface="Roboto Condensed"/>
              <a:cs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20628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505;p34"/>
          <p:cNvGrpSpPr/>
          <p:nvPr/>
        </p:nvGrpSpPr>
        <p:grpSpPr>
          <a:xfrm>
            <a:off x="3996210" y="699542"/>
            <a:ext cx="1197664" cy="1126777"/>
            <a:chOff x="5972700" y="2330200"/>
            <a:chExt cx="411625" cy="387275"/>
          </a:xfrm>
        </p:grpSpPr>
        <p:sp>
          <p:nvSpPr>
            <p:cNvPr id="18" name="Google Shape;506;p3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07;p3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503;p34"/>
          <p:cNvSpPr txBox="1">
            <a:spLocks/>
          </p:cNvSpPr>
          <p:nvPr/>
        </p:nvSpPr>
        <p:spPr>
          <a:xfrm>
            <a:off x="1275150" y="2364400"/>
            <a:ext cx="65937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/>
            <a:r>
              <a:rPr lang="ru-RU" sz="6000" dirty="0" smtClean="0">
                <a:solidFill>
                  <a:schemeClr val="tx1"/>
                </a:solidFill>
              </a:rPr>
              <a:t>Спасибо за внимание!</a:t>
            </a:r>
            <a:endParaRPr lang="en-US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1331640" y="243605"/>
            <a:ext cx="6133989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l"/>
            <a:r>
              <a:rPr lang="ru-RU" sz="2400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Форму 4-тр (автотранс) представляют:</a:t>
            </a:r>
            <a:endParaRPr sz="2400" dirty="0">
              <a:ln w="12700">
                <a:solidFill>
                  <a:schemeClr val="tx2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179512" y="1131590"/>
            <a:ext cx="8784975" cy="29523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buClr>
                <a:schemeClr val="dk1"/>
              </a:buClr>
              <a:buSzPts val="1100"/>
              <a:buFont typeface="Wingdings" pitchFamily="2" charset="2"/>
              <a:buChar char="v"/>
            </a:pPr>
            <a:r>
              <a:rPr lang="ru-RU" b="1" dirty="0" smtClean="0">
                <a:solidFill>
                  <a:srgbClr val="263248"/>
                </a:solidFill>
                <a:latin typeface="Times New Roman" pitchFamily="18" charset="0"/>
                <a:cs typeface="Times New Roman" pitchFamily="18" charset="0"/>
              </a:rPr>
              <a:t>малые </a:t>
            </a:r>
            <a:r>
              <a:rPr lang="ru-RU" b="1" dirty="0">
                <a:solidFill>
                  <a:srgbClr val="263248"/>
                </a:solidFill>
                <a:latin typeface="Times New Roman" pitchFamily="18" charset="0"/>
                <a:cs typeface="Times New Roman" pitchFamily="18" charset="0"/>
              </a:rPr>
              <a:t>организации, осуществляющие перевозки грузов, у которых грузооборот за год, предшествующий отчетному, составил  </a:t>
            </a:r>
            <a:br>
              <a:rPr lang="ru-RU" b="1" dirty="0">
                <a:solidFill>
                  <a:srgbClr val="26324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u="sng" dirty="0" smtClean="0">
                <a:solidFill>
                  <a:srgbClr val="FF98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b="1" u="sng" dirty="0">
                <a:solidFill>
                  <a:srgbClr val="FF9800"/>
                </a:solidFill>
                <a:latin typeface="Times New Roman" pitchFamily="18" charset="0"/>
                <a:cs typeface="Times New Roman" pitchFamily="18" charset="0"/>
              </a:rPr>
              <a:t>миллиона тонно-километров и </a:t>
            </a:r>
            <a:r>
              <a:rPr lang="ru-RU" b="1" u="sng" dirty="0" smtClean="0">
                <a:solidFill>
                  <a:srgbClr val="FF9800"/>
                </a:solidFill>
                <a:latin typeface="Times New Roman" pitchFamily="18" charset="0"/>
                <a:cs typeface="Times New Roman" pitchFamily="18" charset="0"/>
              </a:rPr>
              <a:t>более</a:t>
            </a:r>
            <a:endParaRPr lang="ru-RU" b="1" dirty="0" smtClean="0">
              <a:solidFill>
                <a:srgbClr val="FF98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Clr>
                <a:schemeClr val="dk1"/>
              </a:buClr>
              <a:buSzPts val="1100"/>
              <a:buFont typeface="Wingdings" pitchFamily="2" charset="2"/>
              <a:buChar char="v"/>
            </a:pPr>
            <a:endParaRPr lang="ru-RU" sz="1000" b="1" dirty="0">
              <a:solidFill>
                <a:srgbClr val="FF98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chemeClr val="dk1"/>
              </a:buClr>
              <a:buSzPts val="1100"/>
              <a:buFont typeface="Wingdings" pitchFamily="2" charset="2"/>
              <a:buChar char="v"/>
            </a:pPr>
            <a:r>
              <a:rPr lang="ru-RU" b="1" dirty="0" err="1" smtClean="0">
                <a:solidFill>
                  <a:srgbClr val="263248"/>
                </a:solidFill>
                <a:latin typeface="Times New Roman" pitchFamily="18" charset="0"/>
                <a:cs typeface="Times New Roman" pitchFamily="18" charset="0"/>
              </a:rPr>
              <a:t>микроорганизации</a:t>
            </a:r>
            <a:r>
              <a:rPr lang="ru-RU" b="1" dirty="0">
                <a:solidFill>
                  <a:srgbClr val="263248"/>
                </a:solidFill>
                <a:latin typeface="Times New Roman" pitchFamily="18" charset="0"/>
                <a:cs typeface="Times New Roman" pitchFamily="18" charset="0"/>
              </a:rPr>
              <a:t>, осуществляющие перевозки пассажиров, у которых пассажирооборот за год, предшествующий отчетному, составил </a:t>
            </a:r>
            <a:r>
              <a:rPr lang="ru-RU" b="1" u="sng" dirty="0" smtClean="0">
                <a:solidFill>
                  <a:srgbClr val="FF98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b="1" u="sng" dirty="0">
                <a:solidFill>
                  <a:srgbClr val="FF9800"/>
                </a:solidFill>
                <a:latin typeface="Times New Roman" pitchFamily="18" charset="0"/>
                <a:cs typeface="Times New Roman" pitchFamily="18" charset="0"/>
              </a:rPr>
              <a:t>миллиона </a:t>
            </a:r>
            <a:r>
              <a:rPr lang="ru-RU" b="1" u="sng" dirty="0" err="1">
                <a:solidFill>
                  <a:srgbClr val="FF9800"/>
                </a:solidFill>
                <a:latin typeface="Times New Roman" pitchFamily="18" charset="0"/>
                <a:cs typeface="Times New Roman" pitchFamily="18" charset="0"/>
              </a:rPr>
              <a:t>пассажиро</a:t>
            </a:r>
            <a:r>
              <a:rPr lang="ru-RU" b="1" u="sng" dirty="0">
                <a:solidFill>
                  <a:srgbClr val="FF9800"/>
                </a:solidFill>
                <a:latin typeface="Times New Roman" pitchFamily="18" charset="0"/>
                <a:cs typeface="Times New Roman" pitchFamily="18" charset="0"/>
              </a:rPr>
              <a:t>-километров и более</a:t>
            </a:r>
            <a:r>
              <a:rPr lang="ru-RU" b="1" u="sng" dirty="0" smtClean="0">
                <a:solidFill>
                  <a:srgbClr val="FF98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71450" indent="-171450">
              <a:buClr>
                <a:schemeClr val="dk1"/>
              </a:buClr>
              <a:buSzPts val="1100"/>
              <a:buFont typeface="Wingdings" pitchFamily="2" charset="2"/>
              <a:buChar char="v"/>
            </a:pPr>
            <a:endParaRPr lang="ru-RU" sz="1000" b="1" u="sng" dirty="0">
              <a:solidFill>
                <a:srgbClr val="FF98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chemeClr val="dk1"/>
              </a:buClr>
              <a:buSzPts val="1100"/>
              <a:buFont typeface="Wingdings" pitchFamily="2" charset="2"/>
              <a:buChar char="v"/>
            </a:pPr>
            <a:r>
              <a:rPr lang="ru-RU" b="1" dirty="0" err="1" smtClean="0">
                <a:solidFill>
                  <a:srgbClr val="263248"/>
                </a:solidFill>
                <a:latin typeface="Times New Roman" pitchFamily="18" charset="0"/>
                <a:cs typeface="Times New Roman" pitchFamily="18" charset="0"/>
              </a:rPr>
              <a:t>микроорганизации</a:t>
            </a:r>
            <a:r>
              <a:rPr lang="ru-RU" b="1" dirty="0">
                <a:solidFill>
                  <a:srgbClr val="263248"/>
                </a:solidFill>
                <a:latin typeface="Times New Roman" pitchFamily="18" charset="0"/>
                <a:cs typeface="Times New Roman" pitchFamily="18" charset="0"/>
              </a:rPr>
              <a:t>, осуществляющие перевозки грузов, у которых </a:t>
            </a:r>
            <a:r>
              <a:rPr lang="ru-RU" b="1" dirty="0" smtClean="0">
                <a:solidFill>
                  <a:srgbClr val="263248"/>
                </a:solidFill>
                <a:latin typeface="Times New Roman" pitchFamily="18" charset="0"/>
                <a:cs typeface="Times New Roman" pitchFamily="18" charset="0"/>
              </a:rPr>
              <a:t>грузооборот </a:t>
            </a:r>
            <a:r>
              <a:rPr lang="ru-RU" b="1" dirty="0">
                <a:solidFill>
                  <a:srgbClr val="263248"/>
                </a:solidFill>
                <a:latin typeface="Times New Roman" pitchFamily="18" charset="0"/>
                <a:cs typeface="Times New Roman" pitchFamily="18" charset="0"/>
              </a:rPr>
              <a:t>за год, предшествующий отчетному, составил </a:t>
            </a:r>
            <a:br>
              <a:rPr lang="ru-RU" b="1" dirty="0">
                <a:solidFill>
                  <a:srgbClr val="26324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u="sng" dirty="0" smtClean="0">
                <a:solidFill>
                  <a:srgbClr val="FF98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b="1" u="sng" dirty="0">
                <a:solidFill>
                  <a:srgbClr val="FF9800"/>
                </a:solidFill>
                <a:latin typeface="Times New Roman" pitchFamily="18" charset="0"/>
                <a:cs typeface="Times New Roman" pitchFamily="18" charset="0"/>
              </a:rPr>
              <a:t>миллиона тонно-километров и </a:t>
            </a:r>
            <a:r>
              <a:rPr lang="ru-RU" b="1" u="sng" dirty="0" smtClean="0">
                <a:solidFill>
                  <a:srgbClr val="FF9800"/>
                </a:solidFill>
                <a:latin typeface="Times New Roman" pitchFamily="18" charset="0"/>
                <a:cs typeface="Times New Roman" pitchFamily="18" charset="0"/>
              </a:rPr>
              <a:t>более</a:t>
            </a:r>
            <a:endParaRPr lang="ru-RU" b="1" u="sng" dirty="0">
              <a:solidFill>
                <a:srgbClr val="FF98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20732" y="473199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">
                <a:latin typeface="Times New Roman" pitchFamily="18" charset="0"/>
                <a:cs typeface="Times New Roman" pitchFamily="18" charset="0"/>
              </a:rPr>
              <a:pPr algn="r"/>
              <a:t>4</a:t>
            </a:fld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3407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1547664" y="419183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отчете отражаются данные:</a:t>
            </a:r>
            <a:endParaRPr sz="2700" dirty="0">
              <a:ln w="12700">
                <a:solidFill>
                  <a:schemeClr val="tx2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440377" y="1275606"/>
            <a:ext cx="8164071" cy="33843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Wingdings" pitchFamily="2" charset="2"/>
              <a:buChar char="q"/>
            </a:pPr>
            <a:r>
              <a:rPr lang="ru-RU" sz="1700" dirty="0" smtClean="0"/>
              <a:t>об </a:t>
            </a:r>
            <a:r>
              <a:rPr lang="ru-RU" sz="1700" dirty="0"/>
              <a:t>автомобильных перевозках, </a:t>
            </a:r>
            <a:r>
              <a:rPr lang="ru-RU" sz="1700" b="1" dirty="0"/>
              <a:t>выполненных за плату</a:t>
            </a:r>
            <a:r>
              <a:rPr lang="ru-RU" sz="1700" dirty="0"/>
              <a:t> для организаций </a:t>
            </a:r>
            <a:r>
              <a:rPr lang="ru-RU" sz="1700" dirty="0" smtClean="0"/>
              <a:t>и </a:t>
            </a:r>
            <a:r>
              <a:rPr lang="ru-RU" sz="1700" dirty="0"/>
              <a:t>физических лиц </a:t>
            </a:r>
            <a:r>
              <a:rPr lang="ru-RU" sz="1700" b="1" dirty="0"/>
              <a:t>на основании договора </a:t>
            </a:r>
            <a:r>
              <a:rPr lang="ru-RU" sz="1700" dirty="0"/>
              <a:t>автомобильной перевозки пассажира, </a:t>
            </a:r>
            <a:r>
              <a:rPr lang="ru-RU" sz="1700" b="1" dirty="0"/>
              <a:t>договора</a:t>
            </a:r>
            <a:r>
              <a:rPr lang="ru-RU" sz="1700" dirty="0"/>
              <a:t> автомобильной перевозки груза или на иных законных </a:t>
            </a:r>
            <a:r>
              <a:rPr lang="ru-RU" sz="1700" dirty="0" smtClean="0"/>
              <a:t>основаниях</a:t>
            </a:r>
            <a:endParaRPr lang="ru-RU" sz="1700" dirty="0" smtClean="0"/>
          </a:p>
          <a:p>
            <a:pPr marL="76200" lvl="0" indent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</a:pPr>
            <a:endParaRPr lang="ru-RU" sz="1700" dirty="0" smtClean="0"/>
          </a:p>
          <a:p>
            <a:pPr>
              <a:spcBef>
                <a:spcPts val="0"/>
              </a:spcBef>
              <a:buClr>
                <a:schemeClr val="accent5"/>
              </a:buClr>
              <a:buFont typeface="Wingdings" pitchFamily="2" charset="2"/>
              <a:buChar char="q"/>
            </a:pPr>
            <a:r>
              <a:rPr lang="ru-RU" sz="1700" dirty="0"/>
              <a:t>о доставке собственной продукции (товаров) до покупателя (другой организации, физического лица) в случае, </a:t>
            </a:r>
            <a:r>
              <a:rPr lang="ru-RU" sz="1700" b="1" dirty="0"/>
              <a:t>если заключается договор</a:t>
            </a:r>
            <a:r>
              <a:rPr lang="ru-RU" sz="1700" dirty="0"/>
              <a:t>, </a:t>
            </a:r>
            <a:r>
              <a:rPr lang="ru-RU" sz="1700" dirty="0" smtClean="0"/>
              <a:t/>
            </a:r>
            <a:br>
              <a:rPr lang="ru-RU" sz="1700" dirty="0" smtClean="0"/>
            </a:br>
            <a:r>
              <a:rPr lang="ru-RU" sz="1700" dirty="0" smtClean="0"/>
              <a:t>в </a:t>
            </a:r>
            <a:r>
              <a:rPr lang="ru-RU" sz="1700" dirty="0"/>
              <a:t>котором стоимость доставки выделена отдельно и не включена в отпускную цену реализуемой продукции (товаров</a:t>
            </a:r>
            <a:r>
              <a:rPr lang="ru-RU" sz="1700" dirty="0" smtClean="0"/>
              <a:t>)</a:t>
            </a:r>
            <a:endParaRPr lang="ru-RU" sz="1700" dirty="0" smtClean="0"/>
          </a:p>
          <a:p>
            <a:pPr marL="76200" indent="0">
              <a:spcBef>
                <a:spcPts val="0"/>
              </a:spcBef>
              <a:buClr>
                <a:schemeClr val="accent5"/>
              </a:buClr>
              <a:buNone/>
            </a:pPr>
            <a:endParaRPr lang="ru-RU" sz="1700" dirty="0"/>
          </a:p>
          <a:p>
            <a:pPr>
              <a:spcBef>
                <a:spcPts val="0"/>
              </a:spcBef>
              <a:buClr>
                <a:schemeClr val="accent5"/>
              </a:buClr>
              <a:buFont typeface="Wingdings" pitchFamily="2" charset="2"/>
              <a:buChar char="q"/>
            </a:pPr>
            <a:r>
              <a:rPr lang="ru-RU" sz="1700" dirty="0"/>
              <a:t>об автомобильных перевозках грузов, пассажиров, </a:t>
            </a:r>
            <a:r>
              <a:rPr lang="ru-RU" sz="1700" b="1" dirty="0"/>
              <a:t>выполненных за плату </a:t>
            </a:r>
            <a:r>
              <a:rPr lang="ru-RU" sz="1700" dirty="0"/>
              <a:t>для организаций и физических лиц </a:t>
            </a:r>
            <a:r>
              <a:rPr lang="ru-RU" sz="1700" b="1" dirty="0"/>
              <a:t>на основании разовых </a:t>
            </a:r>
            <a:r>
              <a:rPr lang="ru-RU" sz="1700" b="1" dirty="0" smtClean="0"/>
              <a:t>заказов</a:t>
            </a:r>
            <a:endParaRPr lang="ru-RU" sz="1700" dirty="0"/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596336" y="473199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">
                <a:latin typeface="Times New Roman" pitchFamily="18" charset="0"/>
                <a:cs typeface="Times New Roman" pitchFamily="18" charset="0"/>
              </a:rPr>
              <a:pPr algn="r"/>
              <a:t>5</a:t>
            </a:fld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1547664" y="419183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l"/>
            <a:r>
              <a:rPr lang="ru-RU" sz="2700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отчете отражаются данные:</a:t>
            </a:r>
            <a:endParaRPr sz="2700" dirty="0">
              <a:ln w="12700">
                <a:solidFill>
                  <a:schemeClr val="tx2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440377" y="1635646"/>
            <a:ext cx="8380096" cy="34563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accent5"/>
              </a:buClr>
              <a:buFont typeface="Wingdings" pitchFamily="2" charset="2"/>
              <a:buChar char="q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об автомобильных перевозках грузов, пассажиров, выполненных за плату для своих работников  на основании заявления (заявки) или других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документов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Clr>
                <a:schemeClr val="accent5"/>
              </a:buClr>
              <a:buFont typeface="Wingdings" pitchFamily="2" charset="2"/>
              <a:buChar char="q"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Clr>
                <a:schemeClr val="accent5"/>
              </a:buClr>
              <a:buFont typeface="Wingdings" pitchFamily="2" charset="2"/>
              <a:buChar char="q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об использовании транспортных средств, сданных по договорам аренды транспортного средства с экипажем организациям и физическим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лицам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Clr>
                <a:schemeClr val="accent5"/>
              </a:buClr>
              <a:buFont typeface="Wingdings" pitchFamily="2" charset="2"/>
              <a:buChar char="q"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Clr>
                <a:schemeClr val="accent5"/>
              </a:buClr>
              <a:buFont typeface="Wingdings" pitchFamily="2" charset="2"/>
              <a:buChar char="q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 работе и использовании автомобильных транспортных средств, 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взятых по договорам аренды транспортного средства без экипажа или договорам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лизинга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Clr>
                <a:schemeClr val="accent5"/>
              </a:buClr>
              <a:buFont typeface="Wingdings" pitchFamily="2" charset="2"/>
              <a:buChar char="q"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Clr>
                <a:schemeClr val="accent5"/>
              </a:buClr>
              <a:buFont typeface="Wingdings" pitchFamily="2" charset="2"/>
              <a:buChar char="q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об автомобильных перевозках пассажиров, выполненных респондентом (поверенным) по договору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поручения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buClr>
                <a:schemeClr val="accent5"/>
              </a:buClr>
              <a:buFont typeface="Wingdings" pitchFamily="2" charset="2"/>
              <a:buChar char="q"/>
            </a:pPr>
            <a:endParaRPr lang="ru-RU" sz="1600" dirty="0" smtClean="0"/>
          </a:p>
          <a:p>
            <a:pPr marL="76200" lvl="0" indent="0">
              <a:spcBef>
                <a:spcPts val="0"/>
              </a:spcBef>
              <a:buClr>
                <a:schemeClr val="accent5"/>
              </a:buClr>
              <a:buNone/>
            </a:pPr>
            <a:endParaRPr lang="ru-RU" sz="1600" dirty="0" smtClean="0"/>
          </a:p>
          <a:p>
            <a:endParaRPr lang="ru-RU" sz="1600" dirty="0"/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596336" y="473199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Times New Roman" pitchFamily="18" charset="0"/>
                <a:cs typeface="Times New Roman" pitchFamily="18" charset="0"/>
              </a:rPr>
              <a:t>6</a:t>
            </a:fld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3051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9"/>
          <p:cNvSpPr txBox="1">
            <a:spLocks noGrp="1"/>
          </p:cNvSpPr>
          <p:nvPr>
            <p:ph type="title"/>
          </p:nvPr>
        </p:nvSpPr>
        <p:spPr>
          <a:xfrm>
            <a:off x="1475656" y="302171"/>
            <a:ext cx="6422022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отчете </a:t>
            </a:r>
            <a:r>
              <a:rPr lang="ru-RU" sz="2700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u="sng" dirty="0" smtClean="0">
                <a:solidFill>
                  <a:schemeClr val="accent5"/>
                </a:solidFill>
              </a:rPr>
              <a:t>НЕ ОТРА</a:t>
            </a:r>
            <a:r>
              <a:rPr lang="ru-RU" sz="2400" u="sng" dirty="0" smtClean="0">
                <a:solidFill>
                  <a:schemeClr val="accent5"/>
                </a:solidFill>
                <a:latin typeface="+mn-lt"/>
                <a:cs typeface="Times New Roman" pitchFamily="18" charset="0"/>
              </a:rPr>
              <a:t>Ж</a:t>
            </a:r>
            <a:r>
              <a:rPr lang="ru-RU" sz="2400" u="sng" dirty="0" smtClean="0">
                <a:solidFill>
                  <a:schemeClr val="accent5"/>
                </a:solidFill>
              </a:rPr>
              <a:t>АЮТСЯ</a:t>
            </a:r>
            <a:r>
              <a:rPr lang="ru-RU" sz="2400" dirty="0"/>
              <a:t> </a:t>
            </a:r>
            <a:r>
              <a:rPr lang="ru-RU" sz="2700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данные</a:t>
            </a:r>
            <a:r>
              <a:rPr lang="ru-RU" sz="2700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sz="2700" dirty="0">
              <a:ln w="12700">
                <a:solidFill>
                  <a:schemeClr val="tx2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4" name="Google Shape;284;p19"/>
          <p:cNvSpPr txBox="1">
            <a:spLocks noGrp="1"/>
          </p:cNvSpPr>
          <p:nvPr>
            <p:ph type="body" idx="1"/>
          </p:nvPr>
        </p:nvSpPr>
        <p:spPr>
          <a:xfrm>
            <a:off x="107504" y="964097"/>
            <a:ext cx="2736304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Font typeface="Wingdings" pitchFamily="2" charset="2"/>
              <a:buChar char="q"/>
            </a:pPr>
            <a:r>
              <a:rPr lang="ru-RU" sz="1700" dirty="0"/>
              <a:t>об автомобильных перевозках грузов </a:t>
            </a:r>
            <a:br>
              <a:rPr lang="ru-RU" sz="1700" dirty="0"/>
            </a:br>
            <a:r>
              <a:rPr lang="ru-RU" sz="1700" dirty="0"/>
              <a:t>для собственных нужд организации, </a:t>
            </a:r>
            <a:r>
              <a:rPr lang="ru-RU" sz="1700" dirty="0" smtClean="0"/>
              <a:t>например: по </a:t>
            </a:r>
            <a:r>
              <a:rPr lang="ru-RU" sz="1700" dirty="0"/>
              <a:t>доставке собственной продукции (товаров) </a:t>
            </a:r>
            <a:br>
              <a:rPr lang="ru-RU" sz="1700" dirty="0"/>
            </a:br>
            <a:r>
              <a:rPr lang="ru-RU" sz="1700" dirty="0"/>
              <a:t>в свою розничную (торговую) сеть, внутрихозяйственные, внутризаводские, </a:t>
            </a:r>
            <a:r>
              <a:rPr lang="ru-RU" sz="1700" dirty="0" err="1"/>
              <a:t>внутриобъектные</a:t>
            </a:r>
            <a:r>
              <a:rPr lang="ru-RU" sz="1700" dirty="0"/>
              <a:t> и тому подобные перевозки</a:t>
            </a:r>
            <a:endParaRPr sz="1700" dirty="0"/>
          </a:p>
        </p:txBody>
      </p:sp>
      <p:sp>
        <p:nvSpPr>
          <p:cNvPr id="285" name="Google Shape;285;p19"/>
          <p:cNvSpPr txBox="1">
            <a:spLocks noGrp="1"/>
          </p:cNvSpPr>
          <p:nvPr>
            <p:ph type="body" idx="2"/>
          </p:nvPr>
        </p:nvSpPr>
        <p:spPr>
          <a:xfrm>
            <a:off x="2987824" y="964097"/>
            <a:ext cx="3456384" cy="37958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Font typeface="Wingdings" pitchFamily="2" charset="2"/>
              <a:buChar char="q"/>
            </a:pPr>
            <a:r>
              <a:rPr lang="ru-RU" sz="1700" dirty="0"/>
              <a:t>о работе и использовании автомобильных транспортных средств, конструкция которых </a:t>
            </a:r>
            <a:br>
              <a:rPr lang="ru-RU" sz="1700" dirty="0"/>
            </a:br>
            <a:r>
              <a:rPr lang="ru-RU" sz="1700" dirty="0"/>
              <a:t>не предназначена для перевозок грузов (специальные), например: автокраны, авторемонтные всех </a:t>
            </a:r>
            <a:r>
              <a:rPr lang="ru-RU" sz="1700" dirty="0" smtClean="0"/>
              <a:t>видов, </a:t>
            </a:r>
            <a:r>
              <a:rPr lang="ru-RU" sz="1700" dirty="0"/>
              <a:t>пожарные, </a:t>
            </a:r>
            <a:r>
              <a:rPr lang="ru-RU" sz="1700" dirty="0" smtClean="0"/>
              <a:t>бензозаправщики</a:t>
            </a:r>
            <a:r>
              <a:rPr lang="ru-RU" sz="1700" dirty="0"/>
              <a:t>, </a:t>
            </a:r>
            <a:r>
              <a:rPr lang="ru-RU" sz="1700" dirty="0" smtClean="0"/>
              <a:t>санитарные</a:t>
            </a:r>
            <a:r>
              <a:rPr lang="ru-RU" sz="1700" dirty="0"/>
              <a:t>, мусоровозы, подметально-уборочные, </a:t>
            </a:r>
            <a:r>
              <a:rPr lang="ru-RU" sz="1700" dirty="0" smtClean="0"/>
              <a:t>автолавки, </a:t>
            </a:r>
            <a:r>
              <a:rPr lang="ru-RU" sz="1700" dirty="0" err="1" smtClean="0"/>
              <a:t>асфальтобетоносмесители</a:t>
            </a:r>
            <a:r>
              <a:rPr lang="ru-RU" sz="1700" dirty="0" smtClean="0"/>
              <a:t> </a:t>
            </a:r>
            <a:r>
              <a:rPr lang="ru-RU" sz="1700" dirty="0"/>
              <a:t/>
            </a:r>
            <a:br>
              <a:rPr lang="ru-RU" sz="1700" dirty="0"/>
            </a:br>
            <a:r>
              <a:rPr lang="ru-RU" sz="1700" dirty="0"/>
              <a:t>и тому подобное</a:t>
            </a:r>
            <a:endParaRPr sz="1700" dirty="0"/>
          </a:p>
        </p:txBody>
      </p:sp>
      <p:sp>
        <p:nvSpPr>
          <p:cNvPr id="286" name="Google Shape;286;p19"/>
          <p:cNvSpPr txBox="1">
            <a:spLocks noGrp="1"/>
          </p:cNvSpPr>
          <p:nvPr>
            <p:ph type="body" idx="3"/>
          </p:nvPr>
        </p:nvSpPr>
        <p:spPr>
          <a:xfrm>
            <a:off x="6516216" y="966404"/>
            <a:ext cx="2448272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Font typeface="Wingdings" pitchFamily="2" charset="2"/>
              <a:buChar char="q"/>
            </a:pPr>
            <a:r>
              <a:rPr lang="ru-RU" sz="1700" dirty="0"/>
              <a:t>о работе и использовании автомобильных транспортных средств, сданных по договорам аренды транспортного средства без экипажа </a:t>
            </a:r>
            <a:br>
              <a:rPr lang="ru-RU" sz="1700" dirty="0"/>
            </a:br>
            <a:r>
              <a:rPr lang="ru-RU" sz="1700" dirty="0"/>
              <a:t>или договорам лизинга</a:t>
            </a:r>
            <a:endParaRPr sz="1700" dirty="0"/>
          </a:p>
        </p:txBody>
      </p:sp>
      <p:sp>
        <p:nvSpPr>
          <p:cNvPr id="287" name="Google Shape;287;p19"/>
          <p:cNvSpPr txBox="1">
            <a:spLocks noGrp="1"/>
          </p:cNvSpPr>
          <p:nvPr>
            <p:ph type="sldNum" idx="12"/>
          </p:nvPr>
        </p:nvSpPr>
        <p:spPr>
          <a:xfrm>
            <a:off x="7634449" y="473199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Times New Roman" pitchFamily="18" charset="0"/>
                <a:cs typeface="Times New Roman" pitchFamily="18" charset="0"/>
              </a:rPr>
              <a:t>7</a:t>
            </a:fld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8" name="Google Shape;288;p19"/>
          <p:cNvGrpSpPr/>
          <p:nvPr/>
        </p:nvGrpSpPr>
        <p:grpSpPr>
          <a:xfrm>
            <a:off x="336886" y="521064"/>
            <a:ext cx="309022" cy="376837"/>
            <a:chOff x="596350" y="929175"/>
            <a:chExt cx="407950" cy="497475"/>
          </a:xfrm>
        </p:grpSpPr>
        <p:sp>
          <p:nvSpPr>
            <p:cNvPr id="289" name="Google Shape;289;p19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9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9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9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9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9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9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6974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8"/>
          <p:cNvSpPr txBox="1">
            <a:spLocks noGrp="1"/>
          </p:cNvSpPr>
          <p:nvPr>
            <p:ph type="title"/>
          </p:nvPr>
        </p:nvSpPr>
        <p:spPr>
          <a:xfrm>
            <a:off x="2627784" y="326402"/>
            <a:ext cx="3600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Отчет заполняется</a:t>
            </a:r>
            <a:endParaRPr sz="2700" dirty="0">
              <a:ln w="12700">
                <a:solidFill>
                  <a:schemeClr val="tx2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7" name="Google Shape;267;p18"/>
          <p:cNvSpPr txBox="1">
            <a:spLocks noGrp="1"/>
          </p:cNvSpPr>
          <p:nvPr>
            <p:ph type="body" idx="1"/>
          </p:nvPr>
        </p:nvSpPr>
        <p:spPr>
          <a:xfrm>
            <a:off x="107504" y="1203598"/>
            <a:ext cx="4392488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81000">
              <a:spcBef>
                <a:spcPts val="0"/>
              </a:spcBef>
              <a:buClr>
                <a:schemeClr val="accent5"/>
              </a:buClr>
              <a:buSzPts val="2400"/>
              <a:buFont typeface="Wingdings" pitchFamily="2" charset="2"/>
              <a:buChar char="q"/>
            </a:pPr>
            <a:r>
              <a:rPr lang="ru-RU" sz="1700" dirty="0"/>
              <a:t>По всем видам грузовых транспортных средств с прицепами или без них (бортовым, самосвалам, фургонам, рефрижераторам, цистернам, седельным тягачам с полуприцепами, лесовозам, пикапам, фургонам на шасси легковых автомобилей, грузопассажирским), автобусам и легковым автомобилям-такси независимо от места использования автомобильных транспортных </a:t>
            </a:r>
            <a:r>
              <a:rPr lang="ru-RU" sz="1700" dirty="0" smtClean="0"/>
              <a:t>средств</a:t>
            </a:r>
            <a:endParaRPr sz="1700" dirty="0"/>
          </a:p>
        </p:txBody>
      </p:sp>
      <p:sp>
        <p:nvSpPr>
          <p:cNvPr id="269" name="Google Shape;269;p18"/>
          <p:cNvSpPr txBox="1">
            <a:spLocks noGrp="1"/>
          </p:cNvSpPr>
          <p:nvPr>
            <p:ph type="body" idx="2"/>
          </p:nvPr>
        </p:nvSpPr>
        <p:spPr>
          <a:xfrm>
            <a:off x="4860032" y="1203598"/>
            <a:ext cx="4136317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81000">
              <a:spcBef>
                <a:spcPts val="0"/>
              </a:spcBef>
              <a:buClr>
                <a:schemeClr val="accent5"/>
              </a:buClr>
              <a:buSzPts val="2400"/>
              <a:buFont typeface="Wingdings" pitchFamily="2" charset="2"/>
              <a:buChar char="q"/>
            </a:pPr>
            <a:r>
              <a:rPr lang="ru-RU" sz="1700" dirty="0"/>
              <a:t>На основании данных бухгалтерского учета, товарно-транспортных накладных, международных товарно-транспортных накладных «CMR», формуляров поездки, списков пассажиров, других первичных учетных и иных документов, содержащих информацию о работе автомобильного </a:t>
            </a:r>
            <a:r>
              <a:rPr lang="ru-RU" sz="1700" dirty="0" smtClean="0"/>
              <a:t>транспорта </a:t>
            </a:r>
            <a:endParaRPr sz="1700" dirty="0"/>
          </a:p>
        </p:txBody>
      </p:sp>
      <p:sp>
        <p:nvSpPr>
          <p:cNvPr id="270" name="Google Shape;270;p18"/>
          <p:cNvSpPr txBox="1">
            <a:spLocks noGrp="1"/>
          </p:cNvSpPr>
          <p:nvPr>
            <p:ph type="sldNum" idx="12"/>
          </p:nvPr>
        </p:nvSpPr>
        <p:spPr>
          <a:xfrm>
            <a:off x="7596336" y="473199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Times New Roman" pitchFamily="18" charset="0"/>
                <a:cs typeface="Times New Roman" pitchFamily="18" charset="0"/>
              </a:rPr>
              <a:t>8</a:t>
            </a:fld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1" name="Google Shape;271;p18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72" name="Google Shape;272;p18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8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8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8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8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8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2"/>
          <p:cNvSpPr txBox="1">
            <a:spLocks noGrp="1"/>
          </p:cNvSpPr>
          <p:nvPr>
            <p:ph type="title"/>
          </p:nvPr>
        </p:nvSpPr>
        <p:spPr>
          <a:xfrm>
            <a:off x="1403648" y="392575"/>
            <a:ext cx="6408712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/>
            <a:r>
              <a:rPr lang="ru-RU" altLang="ru-RU" sz="1800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Данные о перевозке включаются в отчет</a:t>
            </a:r>
            <a:r>
              <a:rPr lang="ru-RU" alt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u="sng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altLang="ru-RU" sz="1800" u="sng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тот период</a:t>
            </a:r>
            <a:r>
              <a:rPr lang="ru-RU" alt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800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который приходится </a:t>
            </a:r>
            <a:r>
              <a:rPr lang="ru-RU" alt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дата возвращения транспортного средства с линии.</a:t>
            </a:r>
            <a:endParaRPr sz="1800" dirty="0">
              <a:ln w="12700">
                <a:solidFill>
                  <a:schemeClr val="tx2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1" name="Google Shape;321;p22"/>
          <p:cNvSpPr txBox="1">
            <a:spLocks noGrp="1"/>
          </p:cNvSpPr>
          <p:nvPr>
            <p:ph type="sldNum" sz="quarter" idx="12"/>
          </p:nvPr>
        </p:nvSpPr>
        <p:spPr>
          <a:xfrm>
            <a:off x="7293818" y="4803998"/>
            <a:ext cx="1828800" cy="27384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Times New Roman" pitchFamily="18" charset="0"/>
                <a:cs typeface="Times New Roman" pitchFamily="18" charset="0"/>
              </a:rPr>
              <a:t>9</a:t>
            </a:fld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2" name="Google Shape;322;p22"/>
          <p:cNvSpPr/>
          <p:nvPr/>
        </p:nvSpPr>
        <p:spPr>
          <a:xfrm>
            <a:off x="3378600" y="1888450"/>
            <a:ext cx="2386800" cy="2386800"/>
          </a:xfrm>
          <a:prstGeom prst="diamond">
            <a:avLst/>
          </a:prstGeom>
          <a:solidFill>
            <a:srgbClr val="C7D3E6"/>
          </a:solidFill>
          <a:ln w="38100" cap="flat" cmpd="sng">
            <a:solidFill>
              <a:srgbClr val="92A8C8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defRPr/>
            </a:pPr>
            <a:endParaRPr lang="ru-RU" dirty="0" smtClean="0">
              <a:solidFill>
                <a:srgbClr val="263248"/>
              </a:solidFill>
              <a:latin typeface="Times New Roman" pitchFamily="18" charset="0"/>
              <a:ea typeface="Roboto Condensed"/>
              <a:cs typeface="Times New Roman" pitchFamily="18" charset="0"/>
            </a:endParaRPr>
          </a:p>
          <a:p>
            <a:pPr algn="ctr">
              <a:defRPr/>
            </a:pPr>
            <a:r>
              <a:rPr lang="ru-RU" dirty="0" smtClean="0">
                <a:solidFill>
                  <a:srgbClr val="263248"/>
                </a:solidFill>
                <a:latin typeface="Times New Roman" pitchFamily="18" charset="0"/>
                <a:ea typeface="Roboto Condensed"/>
                <a:cs typeface="Times New Roman" pitchFamily="18" charset="0"/>
              </a:rPr>
              <a:t>Дата </a:t>
            </a:r>
            <a:r>
              <a:rPr lang="ru-RU" dirty="0">
                <a:solidFill>
                  <a:srgbClr val="263248"/>
                </a:solidFill>
                <a:latin typeface="Times New Roman" pitchFamily="18" charset="0"/>
                <a:ea typeface="Roboto Condensed"/>
                <a:cs typeface="Times New Roman" pitchFamily="18" charset="0"/>
              </a:rPr>
              <a:t>выезда </a:t>
            </a:r>
            <a:r>
              <a:rPr lang="ru-RU" dirty="0" smtClean="0">
                <a:solidFill>
                  <a:srgbClr val="263248"/>
                </a:solidFill>
                <a:latin typeface="Times New Roman" pitchFamily="18" charset="0"/>
                <a:ea typeface="Roboto Condensed"/>
                <a:cs typeface="Times New Roman" pitchFamily="18" charset="0"/>
              </a:rPr>
              <a:t>28.03.2023</a:t>
            </a:r>
          </a:p>
          <a:p>
            <a:pPr algn="ctr">
              <a:defRPr/>
            </a:pPr>
            <a:endParaRPr lang="ru-RU" dirty="0">
              <a:solidFill>
                <a:srgbClr val="263248"/>
              </a:solidFill>
              <a:latin typeface="Times New Roman" pitchFamily="18" charset="0"/>
              <a:ea typeface="Roboto Condensed"/>
              <a:cs typeface="Times New Roman" pitchFamily="18" charset="0"/>
            </a:endParaRPr>
          </a:p>
          <a:p>
            <a:pPr algn="ctr">
              <a:defRPr/>
            </a:pPr>
            <a:r>
              <a:rPr lang="ru-RU" dirty="0">
                <a:solidFill>
                  <a:srgbClr val="263248"/>
                </a:solidFill>
                <a:latin typeface="Times New Roman" pitchFamily="18" charset="0"/>
                <a:ea typeface="Roboto Condensed"/>
                <a:cs typeface="Times New Roman" pitchFamily="18" charset="0"/>
              </a:rPr>
              <a:t>Дата возвращения </a:t>
            </a:r>
            <a:r>
              <a:rPr lang="ru-RU" dirty="0" smtClean="0">
                <a:solidFill>
                  <a:srgbClr val="263248"/>
                </a:solidFill>
                <a:latin typeface="Times New Roman" pitchFamily="18" charset="0"/>
                <a:ea typeface="Roboto Condensed"/>
                <a:cs typeface="Times New Roman" pitchFamily="18" charset="0"/>
              </a:rPr>
              <a:t>03.04.2023</a:t>
            </a:r>
            <a:endParaRPr lang="ru-RU" dirty="0">
              <a:solidFill>
                <a:srgbClr val="263248"/>
              </a:solidFill>
              <a:latin typeface="Times New Roman" pitchFamily="18" charset="0"/>
              <a:ea typeface="Roboto Condensed"/>
              <a:cs typeface="Times New Roman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263248"/>
              </a:solidFill>
              <a:latin typeface="Times New Roman" pitchFamily="18" charset="0"/>
              <a:ea typeface="Roboto Condensed"/>
              <a:cs typeface="Times New Roman" pitchFamily="18" charset="0"/>
              <a:sym typeface="Roboto Condensed"/>
            </a:endParaRPr>
          </a:p>
        </p:txBody>
      </p:sp>
      <p:sp>
        <p:nvSpPr>
          <p:cNvPr id="323" name="Google Shape;323;p22"/>
          <p:cNvSpPr/>
          <p:nvPr/>
        </p:nvSpPr>
        <p:spPr>
          <a:xfrm>
            <a:off x="1601400" y="1888450"/>
            <a:ext cx="2386800" cy="2386800"/>
          </a:xfrm>
          <a:prstGeom prst="diamond">
            <a:avLst/>
          </a:prstGeom>
          <a:noFill/>
          <a:ln w="76200" cap="flat" cmpd="sng">
            <a:solidFill>
              <a:srgbClr val="FF98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defRPr/>
            </a:pPr>
            <a:r>
              <a:rPr lang="ru-RU" dirty="0" smtClean="0">
                <a:solidFill>
                  <a:srgbClr val="D26F00"/>
                </a:solidFill>
                <a:latin typeface="Times New Roman" pitchFamily="18" charset="0"/>
                <a:ea typeface="Roboto Condensed"/>
                <a:cs typeface="Times New Roman" pitchFamily="18" charset="0"/>
              </a:rPr>
              <a:t>Перевозка</a:t>
            </a:r>
            <a:endParaRPr lang="ru-RU" dirty="0">
              <a:solidFill>
                <a:srgbClr val="D26F00"/>
              </a:solidFill>
              <a:latin typeface="Times New Roman" pitchFamily="18" charset="0"/>
              <a:ea typeface="Roboto Condensed"/>
              <a:cs typeface="Times New Roman" pitchFamily="18" charset="0"/>
            </a:endParaRPr>
          </a:p>
          <a:p>
            <a:pPr algn="ctr">
              <a:defRPr/>
            </a:pPr>
            <a:endParaRPr lang="ru-RU" dirty="0" smtClean="0">
              <a:solidFill>
                <a:srgbClr val="D26F00"/>
              </a:solidFill>
              <a:latin typeface="Times New Roman" pitchFamily="18" charset="0"/>
              <a:ea typeface="Roboto Condensed"/>
              <a:cs typeface="Times New Roman" pitchFamily="18" charset="0"/>
            </a:endParaRPr>
          </a:p>
          <a:p>
            <a:pPr algn="ctr">
              <a:defRPr/>
            </a:pPr>
            <a:r>
              <a:rPr lang="ru-RU" dirty="0" smtClean="0">
                <a:solidFill>
                  <a:srgbClr val="D26F00"/>
                </a:solidFill>
                <a:latin typeface="Times New Roman" pitchFamily="18" charset="0"/>
                <a:ea typeface="Roboto Condensed"/>
                <a:cs typeface="Times New Roman" pitchFamily="18" charset="0"/>
              </a:rPr>
              <a:t> Минск-Москва-Минск</a:t>
            </a:r>
            <a:endParaRPr lang="ru-RU" dirty="0">
              <a:solidFill>
                <a:srgbClr val="D26F00"/>
              </a:solidFill>
              <a:latin typeface="Times New Roman" pitchFamily="18" charset="0"/>
              <a:ea typeface="Roboto Condensed"/>
              <a:cs typeface="Times New Roman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D26F00"/>
              </a:solidFill>
              <a:latin typeface="Times New Roman" pitchFamily="18" charset="0"/>
              <a:ea typeface="Roboto Condensed"/>
              <a:cs typeface="Times New Roman" pitchFamily="18" charset="0"/>
              <a:sym typeface="Roboto Condensed"/>
            </a:endParaRPr>
          </a:p>
        </p:txBody>
      </p:sp>
      <p:sp>
        <p:nvSpPr>
          <p:cNvPr id="324" name="Google Shape;324;p22"/>
          <p:cNvSpPr/>
          <p:nvPr/>
        </p:nvSpPr>
        <p:spPr>
          <a:xfrm>
            <a:off x="5155800" y="1888450"/>
            <a:ext cx="2512544" cy="2386800"/>
          </a:xfrm>
          <a:prstGeom prst="diamond">
            <a:avLst/>
          </a:prstGeom>
          <a:noFill/>
          <a:ln w="76200" cap="flat" cmpd="sng">
            <a:solidFill>
              <a:srgbClr val="FF98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defRPr/>
            </a:pPr>
            <a:r>
              <a:rPr lang="ru-RU" dirty="0" smtClean="0">
                <a:solidFill>
                  <a:srgbClr val="D26F00"/>
                </a:solidFill>
                <a:latin typeface="Times New Roman" pitchFamily="18" charset="0"/>
                <a:ea typeface="Roboto Condensed"/>
                <a:cs typeface="Times New Roman" pitchFamily="18" charset="0"/>
              </a:rPr>
              <a:t>Включаем       </a:t>
            </a:r>
            <a:r>
              <a:rPr lang="ru-RU" dirty="0">
                <a:solidFill>
                  <a:srgbClr val="D26F00"/>
                </a:solidFill>
                <a:latin typeface="Times New Roman" pitchFamily="18" charset="0"/>
                <a:ea typeface="Roboto Condensed"/>
                <a:cs typeface="Times New Roman" pitchFamily="18" charset="0"/>
              </a:rPr>
              <a:t>в </a:t>
            </a:r>
            <a:r>
              <a:rPr lang="ru-RU" dirty="0" smtClean="0">
                <a:solidFill>
                  <a:srgbClr val="D26F00"/>
                </a:solidFill>
                <a:latin typeface="Times New Roman" pitchFamily="18" charset="0"/>
                <a:ea typeface="Roboto Condensed"/>
                <a:cs typeface="Times New Roman" pitchFamily="18" charset="0"/>
              </a:rPr>
              <a:t>отчет</a:t>
            </a:r>
          </a:p>
          <a:p>
            <a:pPr algn="ctr">
              <a:defRPr/>
            </a:pPr>
            <a:endParaRPr lang="ru-RU" dirty="0">
              <a:solidFill>
                <a:srgbClr val="D26F00"/>
              </a:solidFill>
              <a:latin typeface="Times New Roman" pitchFamily="18" charset="0"/>
              <a:ea typeface="Roboto Condensed"/>
              <a:cs typeface="Times New Roman" pitchFamily="18" charset="0"/>
            </a:endParaRPr>
          </a:p>
          <a:p>
            <a:pPr algn="ctr">
              <a:defRPr/>
            </a:pPr>
            <a:r>
              <a:rPr lang="ru-RU" dirty="0">
                <a:solidFill>
                  <a:srgbClr val="D26F00"/>
                </a:solidFill>
                <a:latin typeface="Times New Roman" pitchFamily="18" charset="0"/>
                <a:ea typeface="Roboto Condensed"/>
                <a:cs typeface="Times New Roman" pitchFamily="18" charset="0"/>
              </a:rPr>
              <a:t> за </a:t>
            </a:r>
            <a:r>
              <a:rPr lang="en-US" dirty="0" smtClean="0">
                <a:solidFill>
                  <a:srgbClr val="D26F00"/>
                </a:solidFill>
                <a:latin typeface="Times New Roman" pitchFamily="18" charset="0"/>
                <a:ea typeface="Roboto Condensed"/>
                <a:cs typeface="Times New Roman" pitchFamily="18" charset="0"/>
              </a:rPr>
              <a:t>II</a:t>
            </a:r>
            <a:r>
              <a:rPr lang="ru-RU" dirty="0" smtClean="0">
                <a:solidFill>
                  <a:srgbClr val="D26F00"/>
                </a:solidFill>
                <a:latin typeface="Times New Roman" pitchFamily="18" charset="0"/>
                <a:ea typeface="Roboto Condensed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D26F00"/>
                </a:solidFill>
                <a:latin typeface="Times New Roman" pitchFamily="18" charset="0"/>
                <a:ea typeface="Roboto Condensed"/>
                <a:cs typeface="Times New Roman" pitchFamily="18" charset="0"/>
              </a:rPr>
              <a:t>квартал </a:t>
            </a:r>
            <a:r>
              <a:rPr lang="ru-RU" dirty="0" smtClean="0">
                <a:solidFill>
                  <a:srgbClr val="D26F00"/>
                </a:solidFill>
                <a:latin typeface="Times New Roman" pitchFamily="18" charset="0"/>
                <a:ea typeface="Roboto Condensed"/>
                <a:cs typeface="Times New Roman" pitchFamily="18" charset="0"/>
              </a:rPr>
              <a:t>202</a:t>
            </a:r>
            <a:r>
              <a:rPr lang="en-US" dirty="0" smtClean="0">
                <a:solidFill>
                  <a:srgbClr val="D26F00"/>
                </a:solidFill>
                <a:latin typeface="Times New Roman" pitchFamily="18" charset="0"/>
                <a:ea typeface="Roboto Condensed"/>
                <a:cs typeface="Times New Roman" pitchFamily="18" charset="0"/>
              </a:rPr>
              <a:t>3</a:t>
            </a:r>
            <a:r>
              <a:rPr lang="ru-RU" dirty="0" smtClean="0">
                <a:solidFill>
                  <a:srgbClr val="D26F00"/>
                </a:solidFill>
                <a:latin typeface="Times New Roman" pitchFamily="18" charset="0"/>
                <a:ea typeface="Roboto Condensed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D26F00"/>
                </a:solidFill>
                <a:latin typeface="Times New Roman" pitchFamily="18" charset="0"/>
                <a:ea typeface="Roboto Condensed"/>
                <a:cs typeface="Times New Roman" pitchFamily="18" charset="0"/>
              </a:rPr>
              <a:t>г.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D26F00"/>
              </a:solidFill>
              <a:latin typeface="Times New Roman" pitchFamily="18" charset="0"/>
              <a:ea typeface="Roboto Condensed"/>
              <a:cs typeface="Times New Roman" pitchFamily="18" charset="0"/>
              <a:sym typeface="Roboto Condensed"/>
            </a:endParaRPr>
          </a:p>
        </p:txBody>
      </p:sp>
      <p:grpSp>
        <p:nvGrpSpPr>
          <p:cNvPr id="19" name="Google Shape;771;p37"/>
          <p:cNvGrpSpPr/>
          <p:nvPr/>
        </p:nvGrpSpPr>
        <p:grpSpPr>
          <a:xfrm>
            <a:off x="179512" y="504425"/>
            <a:ext cx="504056" cy="437377"/>
            <a:chOff x="5268225" y="4341925"/>
            <a:chExt cx="468850" cy="387275"/>
          </a:xfrm>
        </p:grpSpPr>
        <p:sp>
          <p:nvSpPr>
            <p:cNvPr id="20" name="Google Shape;772;p37"/>
            <p:cNvSpPr/>
            <p:nvPr/>
          </p:nvSpPr>
          <p:spPr>
            <a:xfrm>
              <a:off x="5652425" y="4676800"/>
              <a:ext cx="65775" cy="52400"/>
            </a:xfrm>
            <a:custGeom>
              <a:avLst/>
              <a:gdLst/>
              <a:ahLst/>
              <a:cxnLst/>
              <a:rect l="l" t="t" r="r" b="b"/>
              <a:pathLst>
                <a:path w="2631" h="2096" fill="none" extrusionOk="0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Google Shape;773;p37"/>
            <p:cNvSpPr/>
            <p:nvPr/>
          </p:nvSpPr>
          <p:spPr>
            <a:xfrm>
              <a:off x="5287100" y="4676800"/>
              <a:ext cx="65775" cy="52400"/>
            </a:xfrm>
            <a:custGeom>
              <a:avLst/>
              <a:gdLst/>
              <a:ahLst/>
              <a:cxnLst/>
              <a:rect l="l" t="t" r="r" b="b"/>
              <a:pathLst>
                <a:path w="2631" h="2096" fill="none" extrusionOk="0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Google Shape;774;p37"/>
            <p:cNvSpPr/>
            <p:nvPr/>
          </p:nvSpPr>
          <p:spPr>
            <a:xfrm>
              <a:off x="5268225" y="4341925"/>
              <a:ext cx="468850" cy="333075"/>
            </a:xfrm>
            <a:custGeom>
              <a:avLst/>
              <a:gdLst/>
              <a:ahLst/>
              <a:cxnLst/>
              <a:rect l="l" t="t" r="r" b="b"/>
              <a:pathLst>
                <a:path w="18754" h="13323" fill="none" extrusionOk="0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Google Shape;775;p37"/>
            <p:cNvSpPr/>
            <p:nvPr/>
          </p:nvSpPr>
          <p:spPr>
            <a:xfrm>
              <a:off x="5351025" y="4375400"/>
              <a:ext cx="303250" cy="149825"/>
            </a:xfrm>
            <a:custGeom>
              <a:avLst/>
              <a:gdLst/>
              <a:ahLst/>
              <a:cxnLst/>
              <a:rect l="l" t="t" r="r" b="b"/>
              <a:pathLst>
                <a:path w="12130" h="5993" fill="none" extrusionOk="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Google Shape;776;p37"/>
            <p:cNvSpPr/>
            <p:nvPr/>
          </p:nvSpPr>
          <p:spPr>
            <a:xfrm>
              <a:off x="5326675" y="4569025"/>
              <a:ext cx="81000" cy="65175"/>
            </a:xfrm>
            <a:custGeom>
              <a:avLst/>
              <a:gdLst/>
              <a:ahLst/>
              <a:cxnLst/>
              <a:rect l="l" t="t" r="r" b="b"/>
              <a:pathLst>
                <a:path w="3240" h="2607" fill="none" extrusionOk="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Google Shape;777;p37"/>
            <p:cNvSpPr/>
            <p:nvPr/>
          </p:nvSpPr>
          <p:spPr>
            <a:xfrm>
              <a:off x="5447225" y="4615925"/>
              <a:ext cx="110850" cy="25"/>
            </a:xfrm>
            <a:custGeom>
              <a:avLst/>
              <a:gdLst/>
              <a:ahLst/>
              <a:cxnLst/>
              <a:rect l="l" t="t" r="r" b="b"/>
              <a:pathLst>
                <a:path w="4434" h="1" fill="none" extrusionOk="0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Google Shape;778;p37"/>
            <p:cNvSpPr/>
            <p:nvPr/>
          </p:nvSpPr>
          <p:spPr>
            <a:xfrm>
              <a:off x="5439925" y="4589125"/>
              <a:ext cx="125450" cy="25"/>
            </a:xfrm>
            <a:custGeom>
              <a:avLst/>
              <a:gdLst/>
              <a:ahLst/>
              <a:cxnLst/>
              <a:rect l="l" t="t" r="r" b="b"/>
              <a:pathLst>
                <a:path w="5018" h="1" fill="none" extrusionOk="0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Google Shape;779;p37"/>
            <p:cNvSpPr/>
            <p:nvPr/>
          </p:nvSpPr>
          <p:spPr>
            <a:xfrm>
              <a:off x="5597625" y="4569025"/>
              <a:ext cx="81000" cy="65175"/>
            </a:xfrm>
            <a:custGeom>
              <a:avLst/>
              <a:gdLst/>
              <a:ahLst/>
              <a:cxnLst/>
              <a:rect l="l" t="t" r="r" b="b"/>
              <a:pathLst>
                <a:path w="3240" h="2607" fill="none" extrusionOk="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645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AG_VERSION" val="1.0"/>
  <p:tag name="KSO_WM_BEAUTIFY_FLAG" val="#wm#"/>
  <p:tag name="KSO_WM_UNIT_ISCONTENTSTITLE" val="0"/>
  <p:tag name="KSO_WM_UNIT_NOCLEAR" val="0"/>
  <p:tag name="KSO_WM_UNIT_VALUE" val="19"/>
  <p:tag name="KSO_WM_DIAGRAM_GROUP_CODE" val="l1-2"/>
  <p:tag name="KSO_WM_UNIT_TYPE" val="l_h_a"/>
  <p:tag name="KSO_WM_UNIT_INDEX" val="1_1_1"/>
  <p:tag name="KSO_WM_UNIT_BLOCK" val="0"/>
  <p:tag name="KSO_WM_UNIT_IS_LAYOUT_DIAGRAM" val="1"/>
  <p:tag name="KSO_WM_TEMPLATE_CATEGORY" val="custom"/>
  <p:tag name="KSO_WM_TEMPLATE_INDEX" val="20204429"/>
  <p:tag name="KSO_WM_UNIT_ID" val="custom20204429_10*l_h_a*1_1_1"/>
  <p:tag name="KSO_WM_UNIT_PRESET_TEXT" val="Enter title"/>
</p:tagLst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1384</TotalTime>
  <Words>1576</Words>
  <Application>Microsoft Office PowerPoint</Application>
  <PresentationFormat>Экран (16:9)</PresentationFormat>
  <Paragraphs>345</Paragraphs>
  <Slides>31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43" baseType="lpstr">
      <vt:lpstr>Arial</vt:lpstr>
      <vt:lpstr>Roboto Condensed</vt:lpstr>
      <vt:lpstr>Times New Roman</vt:lpstr>
      <vt:lpstr>Wingdings</vt:lpstr>
      <vt:lpstr>Microsoft YaHei</vt:lpstr>
      <vt:lpstr>Calibri</vt:lpstr>
      <vt:lpstr>Wingdings 3</vt:lpstr>
      <vt:lpstr>Trebuchet MS</vt:lpstr>
      <vt:lpstr>Arial Narrow</vt:lpstr>
      <vt:lpstr>Roboto Condensed Light</vt:lpstr>
      <vt:lpstr>Georgia</vt:lpstr>
      <vt:lpstr>Воздушный поток</vt:lpstr>
      <vt:lpstr>Порядок составления и представления государственной статистической отчетности      по форме 4-тр (автотранс)  «Отчет об использовании автомобильного транспорта»</vt:lpstr>
      <vt:lpstr>Презентация PowerPoint</vt:lpstr>
      <vt:lpstr>Форму 4-тр (автотранс) представляют:</vt:lpstr>
      <vt:lpstr>Форму 4-тр (автотранс) представляют:</vt:lpstr>
      <vt:lpstr>В отчете отражаются данные:</vt:lpstr>
      <vt:lpstr>В отчете отражаются данные:</vt:lpstr>
      <vt:lpstr>В отчете  НЕ ОТРАЖАЮТСЯ данные:</vt:lpstr>
      <vt:lpstr>Отчет заполняется</vt:lpstr>
      <vt:lpstr>Данные о перевозке включаются в отчет за тот период, на который приходится  дата возвращения транспортного средства с линии.</vt:lpstr>
      <vt:lpstr>Обратите внимание!</vt:lpstr>
      <vt:lpstr>Порядок заполнения таблицы 1 «Работа и использование грузовых транспортных средств» </vt:lpstr>
      <vt:lpstr>Порядок заполнения таблицы 1 «Работа и использование грузовых транспортных средств» </vt:lpstr>
      <vt:lpstr>Пример расчета</vt:lpstr>
      <vt:lpstr>Порядок заполнения таблицы 1 «Работа и использование грузовых транспортных средств» </vt:lpstr>
      <vt:lpstr>Порядок заполнения таблицы 2 «Работа автобусов» </vt:lpstr>
      <vt:lpstr>Порядок заполнения таблицы 2 «Работа автобусов» </vt:lpstr>
      <vt:lpstr>Порядок заполнения таблицы 2  «Работа автобусов» </vt:lpstr>
      <vt:lpstr>Порядок заполнения таблицы 2 «Работа автобусов» </vt:lpstr>
      <vt:lpstr>Порядок заполнения таблицы 2 «Работа автобусов» </vt:lpstr>
      <vt:lpstr>Порядок заполнения таблицы 2 «Работа автобусов» </vt:lpstr>
      <vt:lpstr>Порядок заполнения таблицы 2 «Работа автобусов» </vt:lpstr>
      <vt:lpstr>Порядок заполнения таблицы 2 «Работа автобусов» </vt:lpstr>
      <vt:lpstr>Порядок заполнения таблицы 2 «Работа автобусов» </vt:lpstr>
      <vt:lpstr>Типичные ошибки </vt:lpstr>
      <vt:lpstr>ПО для представления статистической отчетности в виде электронного документа </vt:lpstr>
      <vt:lpstr>Презентация PowerPoint</vt:lpstr>
      <vt:lpstr>Презентация PowerPoint</vt:lpstr>
      <vt:lpstr>Презентация PowerPoint</vt:lpstr>
      <vt:lpstr>Критерии оценки степени риска </vt:lpstr>
      <vt:lpstr>По возникающим вопросам по форме 4-тр (автотранс) можно обращаться в отдел статистики ТЭК и услуг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ГОСУДАРСТВЕННАЯ СТАТИСТИЧЕСКАЯ ОТЧЕТНОСТЬ  ПО ФОРМЕ 4-ТР (АВТОТРАНС)  «ОБ ИСПОЛЬЗОВАНИИ АВТОМОБИЛЬНОГО ТРАНСПОРТА»</dc:title>
  <dc:creator>Кулинка Анна Георгиевна</dc:creator>
  <cp:lastModifiedBy>Анна</cp:lastModifiedBy>
  <cp:revision>170</cp:revision>
  <cp:lastPrinted>2021-12-10T08:53:46Z</cp:lastPrinted>
  <dcterms:modified xsi:type="dcterms:W3CDTF">2023-03-29T20:10:36Z</dcterms:modified>
</cp:coreProperties>
</file>